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57" r:id="rId4"/>
    <p:sldId id="276" r:id="rId5"/>
    <p:sldId id="258" r:id="rId6"/>
    <p:sldId id="287" r:id="rId7"/>
    <p:sldId id="271" r:id="rId8"/>
    <p:sldId id="274" r:id="rId9"/>
    <p:sldId id="284" r:id="rId10"/>
    <p:sldId id="286" r:id="rId11"/>
    <p:sldId id="283" r:id="rId12"/>
    <p:sldId id="261" r:id="rId13"/>
    <p:sldId id="262" r:id="rId14"/>
    <p:sldId id="259" r:id="rId15"/>
    <p:sldId id="272" r:id="rId16"/>
    <p:sldId id="260" r:id="rId17"/>
    <p:sldId id="265" r:id="rId18"/>
    <p:sldId id="266" r:id="rId19"/>
    <p:sldId id="263" r:id="rId20"/>
    <p:sldId id="264" r:id="rId21"/>
    <p:sldId id="267" r:id="rId22"/>
    <p:sldId id="269" r:id="rId23"/>
    <p:sldId id="273" r:id="rId24"/>
    <p:sldId id="279" r:id="rId25"/>
  </p:sldIdLst>
  <p:sldSz cx="18288000" cy="10287000"/>
  <p:notesSz cx="6858000" cy="9144000"/>
  <p:embeddedFontLs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DM Sans Bold" charset="0"/>
      <p:regular r:id="rId30"/>
    </p:embeddedFont>
    <p:embeddedFont>
      <p:font typeface="DM Sans Italics" panose="020B0604020202020204" charset="0"/>
      <p:regular r:id="rId31"/>
    </p:embeddedFont>
    <p:embeddedFont>
      <p:font typeface="Montserrat Classic Bold" panose="020B0604020202020204" charset="0"/>
      <p:regular r:id="rId32"/>
    </p:embeddedFont>
    <p:embeddedFont>
      <p:font typeface="Montserrat Light" panose="00000400000000000000" pitchFamily="2" charset="0"/>
      <p:regular r:id="rId33"/>
      <p:italic r:id="rId34"/>
    </p:embeddedFont>
    <p:embeddedFont>
      <p:font typeface="Oswald" panose="00000500000000000000" pitchFamily="2" charset="0"/>
      <p:regular r:id="rId35"/>
      <p:bold r:id="rId36"/>
    </p:embeddedFont>
    <p:embeddedFont>
      <p:font typeface="Oswald Bold" panose="00000800000000000000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83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63D74-CC7C-4FA8-9109-23AF87AEBF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4C0F71-9822-485C-B8CC-A9A9B9D302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i="0" baseline="0" dirty="0">
              <a:solidFill>
                <a:schemeClr val="bg1"/>
              </a:solidFill>
            </a:rPr>
            <a:t>As a new user</a:t>
          </a:r>
          <a:r>
            <a:rPr lang="en-US" sz="3200" b="0" i="0" baseline="0" dirty="0">
              <a:solidFill>
                <a:schemeClr val="bg1"/>
              </a:solidFill>
            </a:rPr>
            <a:t>, I want to easily set up an account and securely link my bank or credit card so I can start using the mobile wallet quickly.</a:t>
          </a:r>
          <a:endParaRPr lang="en-US" sz="3200" dirty="0">
            <a:solidFill>
              <a:schemeClr val="bg1"/>
            </a:solidFill>
          </a:endParaRPr>
        </a:p>
      </dgm:t>
    </dgm:pt>
    <dgm:pt modelId="{BB228EF8-D3F8-43ED-B964-3C43C1A9B84F}" type="parTrans" cxnId="{8ED205B8-0B0D-4519-B99C-08327125C462}">
      <dgm:prSet/>
      <dgm:spPr/>
      <dgm:t>
        <a:bodyPr/>
        <a:lstStyle/>
        <a:p>
          <a:endParaRPr lang="en-US"/>
        </a:p>
      </dgm:t>
    </dgm:pt>
    <dgm:pt modelId="{587D7358-E0D6-4BBD-A422-6049489752AE}" type="sibTrans" cxnId="{8ED205B8-0B0D-4519-B99C-08327125C462}">
      <dgm:prSet/>
      <dgm:spPr/>
      <dgm:t>
        <a:bodyPr/>
        <a:lstStyle/>
        <a:p>
          <a:endParaRPr lang="en-US"/>
        </a:p>
      </dgm:t>
    </dgm:pt>
    <dgm:pt modelId="{93C44585-25C8-428C-A4B5-A4AD36BCD0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i="0" baseline="0" dirty="0">
              <a:solidFill>
                <a:schemeClr val="bg1"/>
              </a:solidFill>
            </a:rPr>
            <a:t>As an existing user</a:t>
          </a:r>
          <a:r>
            <a:rPr lang="en-US" sz="3200" b="0" i="0" baseline="0" dirty="0">
              <a:solidFill>
                <a:schemeClr val="bg1"/>
              </a:solidFill>
            </a:rPr>
            <a:t>, I want to access my wallet with my current login credentials and save my payment details for future transactions without re-entering </a:t>
          </a:r>
          <a:r>
            <a:rPr lang="en-US" sz="3200" b="0" i="0" baseline="0" dirty="0"/>
            <a:t>information.</a:t>
          </a:r>
          <a:endParaRPr lang="en-US" sz="3200" dirty="0"/>
        </a:p>
      </dgm:t>
    </dgm:pt>
    <dgm:pt modelId="{5C29376C-E205-492E-8875-97DFF7586CE3}" type="parTrans" cxnId="{3042D8A0-91D9-4EB2-AC73-D6669BF4CEFC}">
      <dgm:prSet/>
      <dgm:spPr/>
      <dgm:t>
        <a:bodyPr/>
        <a:lstStyle/>
        <a:p>
          <a:endParaRPr lang="en-US"/>
        </a:p>
      </dgm:t>
    </dgm:pt>
    <dgm:pt modelId="{21EE6112-14F5-4E5F-93BD-A773278CF5D7}" type="sibTrans" cxnId="{3042D8A0-91D9-4EB2-AC73-D6669BF4CEFC}">
      <dgm:prSet/>
      <dgm:spPr/>
      <dgm:t>
        <a:bodyPr/>
        <a:lstStyle/>
        <a:p>
          <a:endParaRPr lang="en-US"/>
        </a:p>
      </dgm:t>
    </dgm:pt>
    <dgm:pt modelId="{E8E2613A-1B11-4AA0-88EE-9AB5C633024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i="0" baseline="0" dirty="0">
              <a:solidFill>
                <a:schemeClr val="bg1"/>
              </a:solidFill>
            </a:rPr>
            <a:t>As a loyal customer</a:t>
          </a:r>
          <a:r>
            <a:rPr lang="en-US" sz="3200" b="0" i="0" baseline="0" dirty="0">
              <a:solidFill>
                <a:schemeClr val="bg1"/>
              </a:solidFill>
            </a:rPr>
            <a:t>, I want to earn reward points for every transaction and redeem them for discounts or exclusive offers.</a:t>
          </a:r>
          <a:endParaRPr lang="en-US" sz="3200" dirty="0">
            <a:solidFill>
              <a:schemeClr val="bg1"/>
            </a:solidFill>
          </a:endParaRPr>
        </a:p>
      </dgm:t>
    </dgm:pt>
    <dgm:pt modelId="{03029732-A7BD-4E70-8C82-97C5846C9A11}" type="parTrans" cxnId="{5EE369C5-B80F-4C09-A0A7-339392D0D840}">
      <dgm:prSet/>
      <dgm:spPr/>
      <dgm:t>
        <a:bodyPr/>
        <a:lstStyle/>
        <a:p>
          <a:endParaRPr lang="en-US"/>
        </a:p>
      </dgm:t>
    </dgm:pt>
    <dgm:pt modelId="{967345E8-A637-44CB-8F0B-287C40D717E0}" type="sibTrans" cxnId="{5EE369C5-B80F-4C09-A0A7-339392D0D840}">
      <dgm:prSet/>
      <dgm:spPr/>
      <dgm:t>
        <a:bodyPr/>
        <a:lstStyle/>
        <a:p>
          <a:endParaRPr lang="en-US"/>
        </a:p>
      </dgm:t>
    </dgm:pt>
    <dgm:pt modelId="{7A56A6FD-03C0-4BD0-8C39-96E4AAFA37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i="0" baseline="0" dirty="0">
              <a:solidFill>
                <a:schemeClr val="bg1"/>
              </a:solidFill>
            </a:rPr>
            <a:t>As a mobile wallet user</a:t>
          </a:r>
          <a:r>
            <a:rPr lang="en-US" sz="3200" b="0" i="0" baseline="0" dirty="0">
              <a:solidFill>
                <a:schemeClr val="bg1"/>
              </a:solidFill>
            </a:rPr>
            <a:t>, I want to complete transactions in just a few taps to save time and effort. </a:t>
          </a:r>
          <a:endParaRPr lang="en-US" sz="3200" dirty="0">
            <a:solidFill>
              <a:schemeClr val="bg1"/>
            </a:solidFill>
          </a:endParaRPr>
        </a:p>
      </dgm:t>
    </dgm:pt>
    <dgm:pt modelId="{217EF295-2E09-4BDC-83CF-F9586B0BF33F}" type="parTrans" cxnId="{AD3D71FE-3968-430D-80F6-B9B413B97CD4}">
      <dgm:prSet/>
      <dgm:spPr/>
      <dgm:t>
        <a:bodyPr/>
        <a:lstStyle/>
        <a:p>
          <a:endParaRPr lang="en-US"/>
        </a:p>
      </dgm:t>
    </dgm:pt>
    <dgm:pt modelId="{3B81C63D-FE37-4B15-90BB-C11383D55E26}" type="sibTrans" cxnId="{AD3D71FE-3968-430D-80F6-B9B413B97CD4}">
      <dgm:prSet/>
      <dgm:spPr/>
      <dgm:t>
        <a:bodyPr/>
        <a:lstStyle/>
        <a:p>
          <a:endParaRPr lang="en-US"/>
        </a:p>
      </dgm:t>
    </dgm:pt>
    <dgm:pt modelId="{CF615011-66D9-4755-B8F6-BFF79430AFA6}" type="pres">
      <dgm:prSet presAssocID="{29F63D74-CC7C-4FA8-9109-23AF87AEBFCE}" presName="root" presStyleCnt="0">
        <dgm:presLayoutVars>
          <dgm:dir/>
          <dgm:resizeHandles val="exact"/>
        </dgm:presLayoutVars>
      </dgm:prSet>
      <dgm:spPr/>
    </dgm:pt>
    <dgm:pt modelId="{85B436EF-0380-4845-8FAC-3AD4B2C43BF3}" type="pres">
      <dgm:prSet presAssocID="{B74C0F71-9822-485C-B8CC-A9A9B9D3021D}" presName="compNode" presStyleCnt="0"/>
      <dgm:spPr/>
    </dgm:pt>
    <dgm:pt modelId="{9C522981-65DE-40E9-9D25-1212D373A124}" type="pres">
      <dgm:prSet presAssocID="{B74C0F71-9822-485C-B8CC-A9A9B9D3021D}" presName="bgRect" presStyleLbl="bgShp" presStyleIdx="0" presStyleCnt="4"/>
      <dgm:spPr>
        <a:solidFill>
          <a:schemeClr val="tx1"/>
        </a:solidFill>
      </dgm:spPr>
    </dgm:pt>
    <dgm:pt modelId="{DFC7C8CF-49A8-4D27-BCA2-A8E70E5B1DAD}" type="pres">
      <dgm:prSet presAssocID="{B74C0F71-9822-485C-B8CC-A9A9B9D3021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9AD90252-2DFC-4CC9-B852-3B2232E105B8}" type="pres">
      <dgm:prSet presAssocID="{B74C0F71-9822-485C-B8CC-A9A9B9D3021D}" presName="spaceRect" presStyleCnt="0"/>
      <dgm:spPr/>
    </dgm:pt>
    <dgm:pt modelId="{9F695E76-2009-4997-A708-8A59F0D5D77C}" type="pres">
      <dgm:prSet presAssocID="{B74C0F71-9822-485C-B8CC-A9A9B9D3021D}" presName="parTx" presStyleLbl="revTx" presStyleIdx="0" presStyleCnt="4">
        <dgm:presLayoutVars>
          <dgm:chMax val="0"/>
          <dgm:chPref val="0"/>
        </dgm:presLayoutVars>
      </dgm:prSet>
      <dgm:spPr/>
    </dgm:pt>
    <dgm:pt modelId="{E000B424-5694-4B7E-A8A7-318AE43BC89A}" type="pres">
      <dgm:prSet presAssocID="{587D7358-E0D6-4BBD-A422-6049489752AE}" presName="sibTrans" presStyleCnt="0"/>
      <dgm:spPr/>
    </dgm:pt>
    <dgm:pt modelId="{6B40F5FD-76A1-4B3A-B096-B93F1FCBB804}" type="pres">
      <dgm:prSet presAssocID="{93C44585-25C8-428C-A4B5-A4AD36BCD012}" presName="compNode" presStyleCnt="0"/>
      <dgm:spPr/>
    </dgm:pt>
    <dgm:pt modelId="{3A29F21E-6F36-4E1F-94E7-CB4D78E1FB93}" type="pres">
      <dgm:prSet presAssocID="{93C44585-25C8-428C-A4B5-A4AD36BCD012}" presName="bgRect" presStyleLbl="bgShp" presStyleIdx="1" presStyleCnt="4"/>
      <dgm:spPr>
        <a:solidFill>
          <a:schemeClr val="tx1"/>
        </a:solidFill>
      </dgm:spPr>
    </dgm:pt>
    <dgm:pt modelId="{4814C284-8154-45F3-ACA7-05D0CA21C99F}" type="pres">
      <dgm:prSet presAssocID="{93C44585-25C8-428C-A4B5-A4AD36BCD0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861B04F2-AD2C-4290-B60C-0DE3D7D41A32}" type="pres">
      <dgm:prSet presAssocID="{93C44585-25C8-428C-A4B5-A4AD36BCD012}" presName="spaceRect" presStyleCnt="0"/>
      <dgm:spPr/>
    </dgm:pt>
    <dgm:pt modelId="{EA653470-E840-46CB-BFD9-B81C93210038}" type="pres">
      <dgm:prSet presAssocID="{93C44585-25C8-428C-A4B5-A4AD36BCD012}" presName="parTx" presStyleLbl="revTx" presStyleIdx="1" presStyleCnt="4">
        <dgm:presLayoutVars>
          <dgm:chMax val="0"/>
          <dgm:chPref val="0"/>
        </dgm:presLayoutVars>
      </dgm:prSet>
      <dgm:spPr/>
    </dgm:pt>
    <dgm:pt modelId="{4B9FDA32-BFA1-4266-B833-205DFCAFFC68}" type="pres">
      <dgm:prSet presAssocID="{21EE6112-14F5-4E5F-93BD-A773278CF5D7}" presName="sibTrans" presStyleCnt="0"/>
      <dgm:spPr/>
    </dgm:pt>
    <dgm:pt modelId="{50309233-FEBD-4AAD-A61D-890F1FE100DD}" type="pres">
      <dgm:prSet presAssocID="{E8E2613A-1B11-4AA0-88EE-9AB5C6330249}" presName="compNode" presStyleCnt="0"/>
      <dgm:spPr/>
    </dgm:pt>
    <dgm:pt modelId="{156F9570-0827-4429-A850-8894D226A33C}" type="pres">
      <dgm:prSet presAssocID="{E8E2613A-1B11-4AA0-88EE-9AB5C6330249}" presName="bgRect" presStyleLbl="bgShp" presStyleIdx="2" presStyleCnt="4"/>
      <dgm:spPr>
        <a:solidFill>
          <a:schemeClr val="tx1"/>
        </a:solidFill>
      </dgm:spPr>
    </dgm:pt>
    <dgm:pt modelId="{16BB7A75-E7EF-48D7-90C6-A5B7D4F7650D}" type="pres">
      <dgm:prSet presAssocID="{E8E2613A-1B11-4AA0-88EE-9AB5C63302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0944B5AA-63BA-414C-80C0-1F177E88ECB7}" type="pres">
      <dgm:prSet presAssocID="{E8E2613A-1B11-4AA0-88EE-9AB5C6330249}" presName="spaceRect" presStyleCnt="0"/>
      <dgm:spPr/>
    </dgm:pt>
    <dgm:pt modelId="{E79314D4-7FC0-4C74-BA33-DEC0B3003845}" type="pres">
      <dgm:prSet presAssocID="{E8E2613A-1B11-4AA0-88EE-9AB5C6330249}" presName="parTx" presStyleLbl="revTx" presStyleIdx="2" presStyleCnt="4">
        <dgm:presLayoutVars>
          <dgm:chMax val="0"/>
          <dgm:chPref val="0"/>
        </dgm:presLayoutVars>
      </dgm:prSet>
      <dgm:spPr/>
    </dgm:pt>
    <dgm:pt modelId="{DA706A20-EC51-47C4-B7BE-22393BE0FA65}" type="pres">
      <dgm:prSet presAssocID="{967345E8-A637-44CB-8F0B-287C40D717E0}" presName="sibTrans" presStyleCnt="0"/>
      <dgm:spPr/>
    </dgm:pt>
    <dgm:pt modelId="{DE948ABF-C793-40CF-9448-9D21BDB75D1A}" type="pres">
      <dgm:prSet presAssocID="{7A56A6FD-03C0-4BD0-8C39-96E4AAFA37E3}" presName="compNode" presStyleCnt="0"/>
      <dgm:spPr/>
    </dgm:pt>
    <dgm:pt modelId="{C358C981-D58C-4B73-A70C-947410D9C386}" type="pres">
      <dgm:prSet presAssocID="{7A56A6FD-03C0-4BD0-8C39-96E4AAFA37E3}" presName="bgRect" presStyleLbl="bgShp" presStyleIdx="3" presStyleCnt="4"/>
      <dgm:spPr>
        <a:solidFill>
          <a:schemeClr val="tx1"/>
        </a:solidFill>
      </dgm:spPr>
    </dgm:pt>
    <dgm:pt modelId="{CD023D43-B971-4E30-9978-CF17ED115278}" type="pres">
      <dgm:prSet presAssocID="{7A56A6FD-03C0-4BD0-8C39-96E4AAFA37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A7C58AA-F537-435D-AC13-949B4C586CCA}" type="pres">
      <dgm:prSet presAssocID="{7A56A6FD-03C0-4BD0-8C39-96E4AAFA37E3}" presName="spaceRect" presStyleCnt="0"/>
      <dgm:spPr/>
    </dgm:pt>
    <dgm:pt modelId="{1307A3E8-FC7A-47D6-9CCB-28AA33A003CE}" type="pres">
      <dgm:prSet presAssocID="{7A56A6FD-03C0-4BD0-8C39-96E4AAFA37E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C3B642A-DA87-4B5E-811E-53853730746A}" type="presOf" srcId="{B74C0F71-9822-485C-B8CC-A9A9B9D3021D}" destId="{9F695E76-2009-4997-A708-8A59F0D5D77C}" srcOrd="0" destOrd="0" presId="urn:microsoft.com/office/officeart/2018/2/layout/IconVerticalSolidList"/>
    <dgm:cxn modelId="{8D30995C-D268-46D1-83A2-8F4DAFBADDE2}" type="presOf" srcId="{93C44585-25C8-428C-A4B5-A4AD36BCD012}" destId="{EA653470-E840-46CB-BFD9-B81C93210038}" srcOrd="0" destOrd="0" presId="urn:microsoft.com/office/officeart/2018/2/layout/IconVerticalSolidList"/>
    <dgm:cxn modelId="{FFF93E4F-35D7-46FD-8783-2A99E8DF6474}" type="presOf" srcId="{E8E2613A-1B11-4AA0-88EE-9AB5C6330249}" destId="{E79314D4-7FC0-4C74-BA33-DEC0B3003845}" srcOrd="0" destOrd="0" presId="urn:microsoft.com/office/officeart/2018/2/layout/IconVerticalSolidList"/>
    <dgm:cxn modelId="{3042D8A0-91D9-4EB2-AC73-D6669BF4CEFC}" srcId="{29F63D74-CC7C-4FA8-9109-23AF87AEBFCE}" destId="{93C44585-25C8-428C-A4B5-A4AD36BCD012}" srcOrd="1" destOrd="0" parTransId="{5C29376C-E205-492E-8875-97DFF7586CE3}" sibTransId="{21EE6112-14F5-4E5F-93BD-A773278CF5D7}"/>
    <dgm:cxn modelId="{8ED205B8-0B0D-4519-B99C-08327125C462}" srcId="{29F63D74-CC7C-4FA8-9109-23AF87AEBFCE}" destId="{B74C0F71-9822-485C-B8CC-A9A9B9D3021D}" srcOrd="0" destOrd="0" parTransId="{BB228EF8-D3F8-43ED-B964-3C43C1A9B84F}" sibTransId="{587D7358-E0D6-4BBD-A422-6049489752AE}"/>
    <dgm:cxn modelId="{5EE369C5-B80F-4C09-A0A7-339392D0D840}" srcId="{29F63D74-CC7C-4FA8-9109-23AF87AEBFCE}" destId="{E8E2613A-1B11-4AA0-88EE-9AB5C6330249}" srcOrd="2" destOrd="0" parTransId="{03029732-A7BD-4E70-8C82-97C5846C9A11}" sibTransId="{967345E8-A637-44CB-8F0B-287C40D717E0}"/>
    <dgm:cxn modelId="{6F3810DA-0191-4B11-B381-68CBF3B87DEC}" type="presOf" srcId="{7A56A6FD-03C0-4BD0-8C39-96E4AAFA37E3}" destId="{1307A3E8-FC7A-47D6-9CCB-28AA33A003CE}" srcOrd="0" destOrd="0" presId="urn:microsoft.com/office/officeart/2018/2/layout/IconVerticalSolidList"/>
    <dgm:cxn modelId="{392631E1-6884-4255-8582-2266311D0FE2}" type="presOf" srcId="{29F63D74-CC7C-4FA8-9109-23AF87AEBFCE}" destId="{CF615011-66D9-4755-B8F6-BFF79430AFA6}" srcOrd="0" destOrd="0" presId="urn:microsoft.com/office/officeart/2018/2/layout/IconVerticalSolidList"/>
    <dgm:cxn modelId="{AD3D71FE-3968-430D-80F6-B9B413B97CD4}" srcId="{29F63D74-CC7C-4FA8-9109-23AF87AEBFCE}" destId="{7A56A6FD-03C0-4BD0-8C39-96E4AAFA37E3}" srcOrd="3" destOrd="0" parTransId="{217EF295-2E09-4BDC-83CF-F9586B0BF33F}" sibTransId="{3B81C63D-FE37-4B15-90BB-C11383D55E26}"/>
    <dgm:cxn modelId="{77FF69E7-1EC6-4AAC-BAF1-7A29F67469F5}" type="presParOf" srcId="{CF615011-66D9-4755-B8F6-BFF79430AFA6}" destId="{85B436EF-0380-4845-8FAC-3AD4B2C43BF3}" srcOrd="0" destOrd="0" presId="urn:microsoft.com/office/officeart/2018/2/layout/IconVerticalSolidList"/>
    <dgm:cxn modelId="{492E920F-D157-4974-9C66-3E3701F7AD58}" type="presParOf" srcId="{85B436EF-0380-4845-8FAC-3AD4B2C43BF3}" destId="{9C522981-65DE-40E9-9D25-1212D373A124}" srcOrd="0" destOrd="0" presId="urn:microsoft.com/office/officeart/2018/2/layout/IconVerticalSolidList"/>
    <dgm:cxn modelId="{870B1B12-5664-422A-BF2F-316A8C538D24}" type="presParOf" srcId="{85B436EF-0380-4845-8FAC-3AD4B2C43BF3}" destId="{DFC7C8CF-49A8-4D27-BCA2-A8E70E5B1DAD}" srcOrd="1" destOrd="0" presId="urn:microsoft.com/office/officeart/2018/2/layout/IconVerticalSolidList"/>
    <dgm:cxn modelId="{A8497ACD-BC3C-4358-8A5C-79215EC867F8}" type="presParOf" srcId="{85B436EF-0380-4845-8FAC-3AD4B2C43BF3}" destId="{9AD90252-2DFC-4CC9-B852-3B2232E105B8}" srcOrd="2" destOrd="0" presId="urn:microsoft.com/office/officeart/2018/2/layout/IconVerticalSolidList"/>
    <dgm:cxn modelId="{F90EAB6E-60E0-4B12-8903-6D529D28051E}" type="presParOf" srcId="{85B436EF-0380-4845-8FAC-3AD4B2C43BF3}" destId="{9F695E76-2009-4997-A708-8A59F0D5D77C}" srcOrd="3" destOrd="0" presId="urn:microsoft.com/office/officeart/2018/2/layout/IconVerticalSolidList"/>
    <dgm:cxn modelId="{3AADCFA8-3710-4B36-BF3E-34365D3B7154}" type="presParOf" srcId="{CF615011-66D9-4755-B8F6-BFF79430AFA6}" destId="{E000B424-5694-4B7E-A8A7-318AE43BC89A}" srcOrd="1" destOrd="0" presId="urn:microsoft.com/office/officeart/2018/2/layout/IconVerticalSolidList"/>
    <dgm:cxn modelId="{D2ED1AA7-7F11-4892-9589-239C6A6A4113}" type="presParOf" srcId="{CF615011-66D9-4755-B8F6-BFF79430AFA6}" destId="{6B40F5FD-76A1-4B3A-B096-B93F1FCBB804}" srcOrd="2" destOrd="0" presId="urn:microsoft.com/office/officeart/2018/2/layout/IconVerticalSolidList"/>
    <dgm:cxn modelId="{2BBA2B83-9762-4B19-801B-E653A9333C55}" type="presParOf" srcId="{6B40F5FD-76A1-4B3A-B096-B93F1FCBB804}" destId="{3A29F21E-6F36-4E1F-94E7-CB4D78E1FB93}" srcOrd="0" destOrd="0" presId="urn:microsoft.com/office/officeart/2018/2/layout/IconVerticalSolidList"/>
    <dgm:cxn modelId="{A0467F59-7C4C-440C-B521-C8299E77E93B}" type="presParOf" srcId="{6B40F5FD-76A1-4B3A-B096-B93F1FCBB804}" destId="{4814C284-8154-45F3-ACA7-05D0CA21C99F}" srcOrd="1" destOrd="0" presId="urn:microsoft.com/office/officeart/2018/2/layout/IconVerticalSolidList"/>
    <dgm:cxn modelId="{E78F7E8A-EC35-4444-89F4-CDED01FC3E93}" type="presParOf" srcId="{6B40F5FD-76A1-4B3A-B096-B93F1FCBB804}" destId="{861B04F2-AD2C-4290-B60C-0DE3D7D41A32}" srcOrd="2" destOrd="0" presId="urn:microsoft.com/office/officeart/2018/2/layout/IconVerticalSolidList"/>
    <dgm:cxn modelId="{6C9DE7E9-9B06-420F-9457-2F40674039A7}" type="presParOf" srcId="{6B40F5FD-76A1-4B3A-B096-B93F1FCBB804}" destId="{EA653470-E840-46CB-BFD9-B81C93210038}" srcOrd="3" destOrd="0" presId="urn:microsoft.com/office/officeart/2018/2/layout/IconVerticalSolidList"/>
    <dgm:cxn modelId="{0B65E152-FEAA-491D-B584-53203FBEEAF3}" type="presParOf" srcId="{CF615011-66D9-4755-B8F6-BFF79430AFA6}" destId="{4B9FDA32-BFA1-4266-B833-205DFCAFFC68}" srcOrd="3" destOrd="0" presId="urn:microsoft.com/office/officeart/2018/2/layout/IconVerticalSolidList"/>
    <dgm:cxn modelId="{DE61809C-DF30-43D1-92B9-24A008F3CFBD}" type="presParOf" srcId="{CF615011-66D9-4755-B8F6-BFF79430AFA6}" destId="{50309233-FEBD-4AAD-A61D-890F1FE100DD}" srcOrd="4" destOrd="0" presId="urn:microsoft.com/office/officeart/2018/2/layout/IconVerticalSolidList"/>
    <dgm:cxn modelId="{00A14BC4-A093-4BFC-BDBD-C3E28C0895EC}" type="presParOf" srcId="{50309233-FEBD-4AAD-A61D-890F1FE100DD}" destId="{156F9570-0827-4429-A850-8894D226A33C}" srcOrd="0" destOrd="0" presId="urn:microsoft.com/office/officeart/2018/2/layout/IconVerticalSolidList"/>
    <dgm:cxn modelId="{C6AEEEC4-77B0-49BC-937E-331C207F21EA}" type="presParOf" srcId="{50309233-FEBD-4AAD-A61D-890F1FE100DD}" destId="{16BB7A75-E7EF-48D7-90C6-A5B7D4F7650D}" srcOrd="1" destOrd="0" presId="urn:microsoft.com/office/officeart/2018/2/layout/IconVerticalSolidList"/>
    <dgm:cxn modelId="{F27F23DB-BCF9-42E3-BA91-70B4BEAC9843}" type="presParOf" srcId="{50309233-FEBD-4AAD-A61D-890F1FE100DD}" destId="{0944B5AA-63BA-414C-80C0-1F177E88ECB7}" srcOrd="2" destOrd="0" presId="urn:microsoft.com/office/officeart/2018/2/layout/IconVerticalSolidList"/>
    <dgm:cxn modelId="{EA0E3965-E4F8-44FE-80A2-C80728AA7E4E}" type="presParOf" srcId="{50309233-FEBD-4AAD-A61D-890F1FE100DD}" destId="{E79314D4-7FC0-4C74-BA33-DEC0B3003845}" srcOrd="3" destOrd="0" presId="urn:microsoft.com/office/officeart/2018/2/layout/IconVerticalSolidList"/>
    <dgm:cxn modelId="{7F4A1437-A429-4E7A-9AD9-AAD6AFE6CC8E}" type="presParOf" srcId="{CF615011-66D9-4755-B8F6-BFF79430AFA6}" destId="{DA706A20-EC51-47C4-B7BE-22393BE0FA65}" srcOrd="5" destOrd="0" presId="urn:microsoft.com/office/officeart/2018/2/layout/IconVerticalSolidList"/>
    <dgm:cxn modelId="{D919D454-C0F5-4EE0-A1A5-BB5AC4CB6E82}" type="presParOf" srcId="{CF615011-66D9-4755-B8F6-BFF79430AFA6}" destId="{DE948ABF-C793-40CF-9448-9D21BDB75D1A}" srcOrd="6" destOrd="0" presId="urn:microsoft.com/office/officeart/2018/2/layout/IconVerticalSolidList"/>
    <dgm:cxn modelId="{E6EF1B3B-A906-405D-84A9-5F8E2D198D4A}" type="presParOf" srcId="{DE948ABF-C793-40CF-9448-9D21BDB75D1A}" destId="{C358C981-D58C-4B73-A70C-947410D9C386}" srcOrd="0" destOrd="0" presId="urn:microsoft.com/office/officeart/2018/2/layout/IconVerticalSolidList"/>
    <dgm:cxn modelId="{729B42C1-5CFE-4EB2-A039-5565A482BA14}" type="presParOf" srcId="{DE948ABF-C793-40CF-9448-9D21BDB75D1A}" destId="{CD023D43-B971-4E30-9978-CF17ED115278}" srcOrd="1" destOrd="0" presId="urn:microsoft.com/office/officeart/2018/2/layout/IconVerticalSolidList"/>
    <dgm:cxn modelId="{41265D0A-DFF7-487B-AC1A-3A298AB359C4}" type="presParOf" srcId="{DE948ABF-C793-40CF-9448-9D21BDB75D1A}" destId="{5A7C58AA-F537-435D-AC13-949B4C586CCA}" srcOrd="2" destOrd="0" presId="urn:microsoft.com/office/officeart/2018/2/layout/IconVerticalSolidList"/>
    <dgm:cxn modelId="{E38DCD3F-F0AF-4906-BBAE-5179927E6E4E}" type="presParOf" srcId="{DE948ABF-C793-40CF-9448-9D21BDB75D1A}" destId="{1307A3E8-FC7A-47D6-9CCB-28AA33A003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F63D74-CC7C-4FA8-9109-23AF87AEBFC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4C0F71-9822-485C-B8CC-A9A9B9D3021D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User Registration</a:t>
          </a: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:</a:t>
          </a:r>
        </a:p>
        <a:p>
          <a:pPr>
            <a:lnSpc>
              <a:spcPct val="100000"/>
            </a:lnSpc>
          </a:pP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New users can sign up using their email and phone number.</a:t>
          </a:r>
        </a:p>
        <a:p>
          <a:pPr>
            <a:lnSpc>
              <a:spcPct val="100000"/>
            </a:lnSpc>
          </a:pP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Users must securely link a bank account or card to access wallet features</a:t>
          </a:r>
          <a:endParaRPr lang="en-US" sz="2800" dirty="0"/>
        </a:p>
      </dgm:t>
    </dgm:pt>
    <dgm:pt modelId="{BB228EF8-D3F8-43ED-B964-3C43C1A9B84F}" type="parTrans" cxnId="{8ED205B8-0B0D-4519-B99C-08327125C462}">
      <dgm:prSet/>
      <dgm:spPr/>
      <dgm:t>
        <a:bodyPr/>
        <a:lstStyle/>
        <a:p>
          <a:endParaRPr lang="en-US"/>
        </a:p>
      </dgm:t>
    </dgm:pt>
    <dgm:pt modelId="{587D7358-E0D6-4BBD-A422-6049489752AE}" type="sibTrans" cxnId="{8ED205B8-0B0D-4519-B99C-08327125C46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C44585-25C8-428C-A4B5-A4AD36BCD012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Usability</a:t>
          </a: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:</a:t>
          </a:r>
        </a:p>
        <a:p>
          <a:pPr>
            <a:lnSpc>
              <a:spcPct val="100000"/>
            </a:lnSpc>
          </a:pP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The interface allows transactions in </a:t>
          </a:r>
          <a:r>
            <a: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3 simple taps</a:t>
          </a: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.</a:t>
          </a:r>
        </a:p>
        <a:p>
          <a:pPr>
            <a:lnSpc>
              <a:spcPct val="100000"/>
            </a:lnSpc>
          </a:pP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A help section is available for troubleshooting.</a:t>
          </a:r>
          <a:endParaRPr lang="en-US" sz="2800" dirty="0"/>
        </a:p>
      </dgm:t>
    </dgm:pt>
    <dgm:pt modelId="{5C29376C-E205-492E-8875-97DFF7586CE3}" type="parTrans" cxnId="{3042D8A0-91D9-4EB2-AC73-D6669BF4CEFC}">
      <dgm:prSet/>
      <dgm:spPr/>
      <dgm:t>
        <a:bodyPr/>
        <a:lstStyle/>
        <a:p>
          <a:endParaRPr lang="en-US"/>
        </a:p>
      </dgm:t>
    </dgm:pt>
    <dgm:pt modelId="{21EE6112-14F5-4E5F-93BD-A773278CF5D7}" type="sibTrans" cxnId="{3042D8A0-91D9-4EB2-AC73-D6669BF4CE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E2613A-1B11-4AA0-88EE-9AB5C6330249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Transaction Capabilities</a:t>
          </a: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:</a:t>
          </a:r>
        </a:p>
        <a:p>
          <a:pPr>
            <a:lnSpc>
              <a:spcPct val="100000"/>
            </a:lnSpc>
          </a:pP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Transactions must complete within </a:t>
          </a:r>
          <a:r>
            <a: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2 seconds</a:t>
          </a: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.</a:t>
          </a:r>
        </a:p>
        <a:p>
          <a:pPr>
            <a:lnSpc>
              <a:spcPct val="100000"/>
            </a:lnSpc>
          </a:pP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Users receive an email and in-app receipt for every transaction</a:t>
          </a:r>
          <a:endParaRPr lang="en-US" sz="2800" dirty="0"/>
        </a:p>
      </dgm:t>
    </dgm:pt>
    <dgm:pt modelId="{03029732-A7BD-4E70-8C82-97C5846C9A11}" type="parTrans" cxnId="{5EE369C5-B80F-4C09-A0A7-339392D0D840}">
      <dgm:prSet/>
      <dgm:spPr/>
      <dgm:t>
        <a:bodyPr/>
        <a:lstStyle/>
        <a:p>
          <a:endParaRPr lang="en-US"/>
        </a:p>
      </dgm:t>
    </dgm:pt>
    <dgm:pt modelId="{967345E8-A637-44CB-8F0B-287C40D717E0}" type="sibTrans" cxnId="{5EE369C5-B80F-4C09-A0A7-339392D0D84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56A6FD-03C0-4BD0-8C39-96E4AAFA37E3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Loyalty Program</a:t>
          </a: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:</a:t>
          </a:r>
        </a:p>
        <a:p>
          <a:pPr>
            <a:lnSpc>
              <a:spcPct val="100000"/>
            </a:lnSpc>
          </a:pP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Users earn reward points per transaction.</a:t>
          </a:r>
        </a:p>
        <a:p>
          <a:pPr>
            <a:lnSpc>
              <a:spcPct val="100000"/>
            </a:lnSpc>
          </a:pP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Real-time reward balance is displayed in the app</a:t>
          </a:r>
          <a:endParaRPr lang="en-US" sz="2800" dirty="0"/>
        </a:p>
      </dgm:t>
    </dgm:pt>
    <dgm:pt modelId="{217EF295-2E09-4BDC-83CF-F9586B0BF33F}" type="parTrans" cxnId="{AD3D71FE-3968-430D-80F6-B9B413B97CD4}">
      <dgm:prSet/>
      <dgm:spPr/>
      <dgm:t>
        <a:bodyPr/>
        <a:lstStyle/>
        <a:p>
          <a:endParaRPr lang="en-US"/>
        </a:p>
      </dgm:t>
    </dgm:pt>
    <dgm:pt modelId="{3B81C63D-FE37-4B15-90BB-C11383D55E26}" type="sibTrans" cxnId="{AD3D71FE-3968-430D-80F6-B9B413B97CD4}">
      <dgm:prSet/>
      <dgm:spPr/>
      <dgm:t>
        <a:bodyPr/>
        <a:lstStyle/>
        <a:p>
          <a:endParaRPr lang="en-US"/>
        </a:p>
      </dgm:t>
    </dgm:pt>
    <dgm:pt modelId="{BF82DBF7-BFE9-401C-A980-317052135AFE}" type="pres">
      <dgm:prSet presAssocID="{29F63D74-CC7C-4FA8-9109-23AF87AEBFCE}" presName="root" presStyleCnt="0">
        <dgm:presLayoutVars>
          <dgm:dir/>
          <dgm:resizeHandles val="exact"/>
        </dgm:presLayoutVars>
      </dgm:prSet>
      <dgm:spPr/>
    </dgm:pt>
    <dgm:pt modelId="{A8535645-7CB5-42F0-B3C3-46C13DEF02AF}" type="pres">
      <dgm:prSet presAssocID="{29F63D74-CC7C-4FA8-9109-23AF87AEBFCE}" presName="container" presStyleCnt="0">
        <dgm:presLayoutVars>
          <dgm:dir/>
          <dgm:resizeHandles val="exact"/>
        </dgm:presLayoutVars>
      </dgm:prSet>
      <dgm:spPr/>
    </dgm:pt>
    <dgm:pt modelId="{2D1CCF2C-DA69-46C4-BD85-77084515067E}" type="pres">
      <dgm:prSet presAssocID="{B74C0F71-9822-485C-B8CC-A9A9B9D3021D}" presName="compNode" presStyleCnt="0"/>
      <dgm:spPr/>
    </dgm:pt>
    <dgm:pt modelId="{BED65A72-EAC0-4966-8336-DCA3D448F80E}" type="pres">
      <dgm:prSet presAssocID="{B74C0F71-9822-485C-B8CC-A9A9B9D3021D}" presName="iconBgRect" presStyleLbl="bgShp" presStyleIdx="0" presStyleCnt="4"/>
      <dgm:spPr>
        <a:solidFill>
          <a:schemeClr val="tx1"/>
        </a:solidFill>
      </dgm:spPr>
    </dgm:pt>
    <dgm:pt modelId="{70B11B3C-3DB9-4633-AA41-988E69638716}" type="pres">
      <dgm:prSet presAssocID="{B74C0F71-9822-485C-B8CC-A9A9B9D3021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yment Card"/>
        </a:ext>
      </dgm:extLst>
    </dgm:pt>
    <dgm:pt modelId="{0850776A-CD6A-46DA-A5C4-CD766A38C722}" type="pres">
      <dgm:prSet presAssocID="{B74C0F71-9822-485C-B8CC-A9A9B9D3021D}" presName="spaceRect" presStyleCnt="0"/>
      <dgm:spPr/>
    </dgm:pt>
    <dgm:pt modelId="{0D85AA4B-C66B-44AD-9D0C-3D000EEC4EBE}" type="pres">
      <dgm:prSet presAssocID="{B74C0F71-9822-485C-B8CC-A9A9B9D3021D}" presName="textRect" presStyleLbl="revTx" presStyleIdx="0" presStyleCnt="4" custScaleX="126291" custLinFactNeighborX="9612">
        <dgm:presLayoutVars>
          <dgm:chMax val="1"/>
          <dgm:chPref val="1"/>
        </dgm:presLayoutVars>
      </dgm:prSet>
      <dgm:spPr/>
    </dgm:pt>
    <dgm:pt modelId="{4A4569A9-17E7-4F1F-98A3-A54F6FBA6536}" type="pres">
      <dgm:prSet presAssocID="{587D7358-E0D6-4BBD-A422-6049489752AE}" presName="sibTrans" presStyleLbl="sibTrans2D1" presStyleIdx="0" presStyleCnt="0"/>
      <dgm:spPr/>
    </dgm:pt>
    <dgm:pt modelId="{3165D2AB-6915-4DEA-8B0A-FB678BE40D3D}" type="pres">
      <dgm:prSet presAssocID="{93C44585-25C8-428C-A4B5-A4AD36BCD012}" presName="compNode" presStyleCnt="0"/>
      <dgm:spPr/>
    </dgm:pt>
    <dgm:pt modelId="{0775A181-76CC-4F8E-AA85-7FD7742563C8}" type="pres">
      <dgm:prSet presAssocID="{93C44585-25C8-428C-A4B5-A4AD36BCD012}" presName="iconBgRect" presStyleLbl="bgShp" presStyleIdx="1" presStyleCnt="4"/>
      <dgm:spPr>
        <a:solidFill>
          <a:schemeClr val="tx1"/>
        </a:solidFill>
      </dgm:spPr>
    </dgm:pt>
    <dgm:pt modelId="{B7B28E3F-EF53-49C8-8AEB-B8903841A8E4}" type="pres">
      <dgm:prSet presAssocID="{93C44585-25C8-428C-A4B5-A4AD36BCD0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d Badge"/>
        </a:ext>
      </dgm:extLst>
    </dgm:pt>
    <dgm:pt modelId="{9D38802D-811B-4AB1-9A45-90CCA12BCCAC}" type="pres">
      <dgm:prSet presAssocID="{93C44585-25C8-428C-A4B5-A4AD36BCD012}" presName="spaceRect" presStyleCnt="0"/>
      <dgm:spPr/>
    </dgm:pt>
    <dgm:pt modelId="{278467C0-5A1C-4B22-85DA-94E16296BE56}" type="pres">
      <dgm:prSet presAssocID="{93C44585-25C8-428C-A4B5-A4AD36BCD012}" presName="textRect" presStyleLbl="revTx" presStyleIdx="1" presStyleCnt="4" custScaleX="117804" custLinFactNeighborX="4507">
        <dgm:presLayoutVars>
          <dgm:chMax val="1"/>
          <dgm:chPref val="1"/>
        </dgm:presLayoutVars>
      </dgm:prSet>
      <dgm:spPr/>
    </dgm:pt>
    <dgm:pt modelId="{F018AD5F-4D1B-4190-9077-5B88D5DEC6F6}" type="pres">
      <dgm:prSet presAssocID="{21EE6112-14F5-4E5F-93BD-A773278CF5D7}" presName="sibTrans" presStyleLbl="sibTrans2D1" presStyleIdx="0" presStyleCnt="0"/>
      <dgm:spPr/>
    </dgm:pt>
    <dgm:pt modelId="{4B3ABC06-651C-4EF6-B885-817948E88710}" type="pres">
      <dgm:prSet presAssocID="{E8E2613A-1B11-4AA0-88EE-9AB5C6330249}" presName="compNode" presStyleCnt="0"/>
      <dgm:spPr/>
    </dgm:pt>
    <dgm:pt modelId="{CB4677C1-4C79-4518-89A7-AEA9A9166E50}" type="pres">
      <dgm:prSet presAssocID="{E8E2613A-1B11-4AA0-88EE-9AB5C6330249}" presName="iconBgRect" presStyleLbl="bgShp" presStyleIdx="2" presStyleCnt="4" custLinFactNeighborY="27598"/>
      <dgm:spPr>
        <a:solidFill>
          <a:schemeClr val="tx1"/>
        </a:solidFill>
      </dgm:spPr>
    </dgm:pt>
    <dgm:pt modelId="{A87B1BE1-A47C-467F-858C-2F7DFA7732C6}" type="pres">
      <dgm:prSet presAssocID="{E8E2613A-1B11-4AA0-88EE-9AB5C6330249}" presName="iconRect" presStyleLbl="node1" presStyleIdx="2" presStyleCnt="4" custLinFactNeighborY="4758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ll"/>
        </a:ext>
      </dgm:extLst>
    </dgm:pt>
    <dgm:pt modelId="{B60FFA87-1784-41EB-945C-620ECCF082BF}" type="pres">
      <dgm:prSet presAssocID="{E8E2613A-1B11-4AA0-88EE-9AB5C6330249}" presName="spaceRect" presStyleCnt="0"/>
      <dgm:spPr/>
    </dgm:pt>
    <dgm:pt modelId="{922A9D1C-48B9-44B2-8759-EF0D4C711547}" type="pres">
      <dgm:prSet presAssocID="{E8E2613A-1B11-4AA0-88EE-9AB5C6330249}" presName="textRect" presStyleLbl="revTx" presStyleIdx="2" presStyleCnt="4" custScaleX="111039" custLinFactNeighborX="697" custLinFactNeighborY="12154">
        <dgm:presLayoutVars>
          <dgm:chMax val="1"/>
          <dgm:chPref val="1"/>
        </dgm:presLayoutVars>
      </dgm:prSet>
      <dgm:spPr/>
    </dgm:pt>
    <dgm:pt modelId="{75CFB337-F262-4B0F-9455-868DBEC77334}" type="pres">
      <dgm:prSet presAssocID="{967345E8-A637-44CB-8F0B-287C40D717E0}" presName="sibTrans" presStyleLbl="sibTrans2D1" presStyleIdx="0" presStyleCnt="0"/>
      <dgm:spPr/>
    </dgm:pt>
    <dgm:pt modelId="{6D94899B-73C7-416E-AE62-45160AB87F79}" type="pres">
      <dgm:prSet presAssocID="{7A56A6FD-03C0-4BD0-8C39-96E4AAFA37E3}" presName="compNode" presStyleCnt="0"/>
      <dgm:spPr/>
    </dgm:pt>
    <dgm:pt modelId="{E0560FD2-D281-491E-B866-FB5494E2E00B}" type="pres">
      <dgm:prSet presAssocID="{7A56A6FD-03C0-4BD0-8C39-96E4AAFA37E3}" presName="iconBgRect" presStyleLbl="bgShp" presStyleIdx="3" presStyleCnt="4" custLinFactNeighborY="31347"/>
      <dgm:spPr>
        <a:solidFill>
          <a:schemeClr val="tx1"/>
        </a:solidFill>
      </dgm:spPr>
    </dgm:pt>
    <dgm:pt modelId="{4E910952-BB97-4006-9995-2744E2AF4259}" type="pres">
      <dgm:prSet presAssocID="{7A56A6FD-03C0-4BD0-8C39-96E4AAFA37E3}" presName="iconRect" presStyleLbl="node1" presStyleIdx="3" presStyleCnt="4" custLinFactNeighborY="5404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3D9ABB5-C1CA-4EBC-86C0-F685D9B9CA95}" type="pres">
      <dgm:prSet presAssocID="{7A56A6FD-03C0-4BD0-8C39-96E4AAFA37E3}" presName="spaceRect" presStyleCnt="0"/>
      <dgm:spPr/>
    </dgm:pt>
    <dgm:pt modelId="{0544D48C-423C-4E02-9AFA-AE048FA819C8}" type="pres">
      <dgm:prSet presAssocID="{7A56A6FD-03C0-4BD0-8C39-96E4AAFA37E3}" presName="textRect" presStyleLbl="revTx" presStyleIdx="3" presStyleCnt="4" custScaleX="109830" custLinFactNeighborX="1804" custLinFactNeighborY="26369">
        <dgm:presLayoutVars>
          <dgm:chMax val="1"/>
          <dgm:chPref val="1"/>
        </dgm:presLayoutVars>
      </dgm:prSet>
      <dgm:spPr/>
    </dgm:pt>
  </dgm:ptLst>
  <dgm:cxnLst>
    <dgm:cxn modelId="{FD91813A-DFFC-460C-8AA6-2CE43A2CA638}" type="presOf" srcId="{93C44585-25C8-428C-A4B5-A4AD36BCD012}" destId="{278467C0-5A1C-4B22-85DA-94E16296BE56}" srcOrd="0" destOrd="0" presId="urn:microsoft.com/office/officeart/2018/2/layout/IconCircleList"/>
    <dgm:cxn modelId="{7AC9F740-FB72-43EC-9656-DC64305F97E6}" type="presOf" srcId="{587D7358-E0D6-4BBD-A422-6049489752AE}" destId="{4A4569A9-17E7-4F1F-98A3-A54F6FBA6536}" srcOrd="0" destOrd="0" presId="urn:microsoft.com/office/officeart/2018/2/layout/IconCircleList"/>
    <dgm:cxn modelId="{D1453556-FDD2-4D4A-B5D2-50DA9724C023}" type="presOf" srcId="{E8E2613A-1B11-4AA0-88EE-9AB5C6330249}" destId="{922A9D1C-48B9-44B2-8759-EF0D4C711547}" srcOrd="0" destOrd="0" presId="urn:microsoft.com/office/officeart/2018/2/layout/IconCircleList"/>
    <dgm:cxn modelId="{80CDCE80-E21A-4929-A3FC-B4427A5B5964}" type="presOf" srcId="{29F63D74-CC7C-4FA8-9109-23AF87AEBFCE}" destId="{BF82DBF7-BFE9-401C-A980-317052135AFE}" srcOrd="0" destOrd="0" presId="urn:microsoft.com/office/officeart/2018/2/layout/IconCircleList"/>
    <dgm:cxn modelId="{3042D8A0-91D9-4EB2-AC73-D6669BF4CEFC}" srcId="{29F63D74-CC7C-4FA8-9109-23AF87AEBFCE}" destId="{93C44585-25C8-428C-A4B5-A4AD36BCD012}" srcOrd="1" destOrd="0" parTransId="{5C29376C-E205-492E-8875-97DFF7586CE3}" sibTransId="{21EE6112-14F5-4E5F-93BD-A773278CF5D7}"/>
    <dgm:cxn modelId="{2B0EE5A5-5EA1-4DBF-ACFF-58DC411B1D2F}" type="presOf" srcId="{B74C0F71-9822-485C-B8CC-A9A9B9D3021D}" destId="{0D85AA4B-C66B-44AD-9D0C-3D000EEC4EBE}" srcOrd="0" destOrd="0" presId="urn:microsoft.com/office/officeart/2018/2/layout/IconCircleList"/>
    <dgm:cxn modelId="{9A1ADBA6-BA11-4933-82CD-3B4C364B35CB}" type="presOf" srcId="{7A56A6FD-03C0-4BD0-8C39-96E4AAFA37E3}" destId="{0544D48C-423C-4E02-9AFA-AE048FA819C8}" srcOrd="0" destOrd="0" presId="urn:microsoft.com/office/officeart/2018/2/layout/IconCircleList"/>
    <dgm:cxn modelId="{E37446A7-A65A-4C09-A39E-379C208E1DC2}" type="presOf" srcId="{967345E8-A637-44CB-8F0B-287C40D717E0}" destId="{75CFB337-F262-4B0F-9455-868DBEC77334}" srcOrd="0" destOrd="0" presId="urn:microsoft.com/office/officeart/2018/2/layout/IconCircleList"/>
    <dgm:cxn modelId="{8ED205B8-0B0D-4519-B99C-08327125C462}" srcId="{29F63D74-CC7C-4FA8-9109-23AF87AEBFCE}" destId="{B74C0F71-9822-485C-B8CC-A9A9B9D3021D}" srcOrd="0" destOrd="0" parTransId="{BB228EF8-D3F8-43ED-B964-3C43C1A9B84F}" sibTransId="{587D7358-E0D6-4BBD-A422-6049489752AE}"/>
    <dgm:cxn modelId="{4A4192BC-840C-4141-8441-86EE680A415F}" type="presOf" srcId="{21EE6112-14F5-4E5F-93BD-A773278CF5D7}" destId="{F018AD5F-4D1B-4190-9077-5B88D5DEC6F6}" srcOrd="0" destOrd="0" presId="urn:microsoft.com/office/officeart/2018/2/layout/IconCircleList"/>
    <dgm:cxn modelId="{5EE369C5-B80F-4C09-A0A7-339392D0D840}" srcId="{29F63D74-CC7C-4FA8-9109-23AF87AEBFCE}" destId="{E8E2613A-1B11-4AA0-88EE-9AB5C6330249}" srcOrd="2" destOrd="0" parTransId="{03029732-A7BD-4E70-8C82-97C5846C9A11}" sibTransId="{967345E8-A637-44CB-8F0B-287C40D717E0}"/>
    <dgm:cxn modelId="{AD3D71FE-3968-430D-80F6-B9B413B97CD4}" srcId="{29F63D74-CC7C-4FA8-9109-23AF87AEBFCE}" destId="{7A56A6FD-03C0-4BD0-8C39-96E4AAFA37E3}" srcOrd="3" destOrd="0" parTransId="{217EF295-2E09-4BDC-83CF-F9586B0BF33F}" sibTransId="{3B81C63D-FE37-4B15-90BB-C11383D55E26}"/>
    <dgm:cxn modelId="{7398C80A-2003-407F-A501-69B8C61DEFCF}" type="presParOf" srcId="{BF82DBF7-BFE9-401C-A980-317052135AFE}" destId="{A8535645-7CB5-42F0-B3C3-46C13DEF02AF}" srcOrd="0" destOrd="0" presId="urn:microsoft.com/office/officeart/2018/2/layout/IconCircleList"/>
    <dgm:cxn modelId="{5AEAB1B2-EA54-4BFB-BBC8-B7C9A803E15A}" type="presParOf" srcId="{A8535645-7CB5-42F0-B3C3-46C13DEF02AF}" destId="{2D1CCF2C-DA69-46C4-BD85-77084515067E}" srcOrd="0" destOrd="0" presId="urn:microsoft.com/office/officeart/2018/2/layout/IconCircleList"/>
    <dgm:cxn modelId="{34809C52-95F4-4A4F-AB5D-7F3D94B7DBE2}" type="presParOf" srcId="{2D1CCF2C-DA69-46C4-BD85-77084515067E}" destId="{BED65A72-EAC0-4966-8336-DCA3D448F80E}" srcOrd="0" destOrd="0" presId="urn:microsoft.com/office/officeart/2018/2/layout/IconCircleList"/>
    <dgm:cxn modelId="{93740A68-CE28-4B10-AADD-1065F57A672C}" type="presParOf" srcId="{2D1CCF2C-DA69-46C4-BD85-77084515067E}" destId="{70B11B3C-3DB9-4633-AA41-988E69638716}" srcOrd="1" destOrd="0" presId="urn:microsoft.com/office/officeart/2018/2/layout/IconCircleList"/>
    <dgm:cxn modelId="{C2607C66-424D-4559-9FC8-A072492519DC}" type="presParOf" srcId="{2D1CCF2C-DA69-46C4-BD85-77084515067E}" destId="{0850776A-CD6A-46DA-A5C4-CD766A38C722}" srcOrd="2" destOrd="0" presId="urn:microsoft.com/office/officeart/2018/2/layout/IconCircleList"/>
    <dgm:cxn modelId="{F90ED585-0F53-4118-9175-D0520C05997E}" type="presParOf" srcId="{2D1CCF2C-DA69-46C4-BD85-77084515067E}" destId="{0D85AA4B-C66B-44AD-9D0C-3D000EEC4EBE}" srcOrd="3" destOrd="0" presId="urn:microsoft.com/office/officeart/2018/2/layout/IconCircleList"/>
    <dgm:cxn modelId="{4AF244D4-7FEC-439C-BF2B-B5D71474B770}" type="presParOf" srcId="{A8535645-7CB5-42F0-B3C3-46C13DEF02AF}" destId="{4A4569A9-17E7-4F1F-98A3-A54F6FBA6536}" srcOrd="1" destOrd="0" presId="urn:microsoft.com/office/officeart/2018/2/layout/IconCircleList"/>
    <dgm:cxn modelId="{A71BBCCB-B298-4328-8BC7-4740B302649D}" type="presParOf" srcId="{A8535645-7CB5-42F0-B3C3-46C13DEF02AF}" destId="{3165D2AB-6915-4DEA-8B0A-FB678BE40D3D}" srcOrd="2" destOrd="0" presId="urn:microsoft.com/office/officeart/2018/2/layout/IconCircleList"/>
    <dgm:cxn modelId="{BF486602-CB8D-4DB4-A063-B4901078F955}" type="presParOf" srcId="{3165D2AB-6915-4DEA-8B0A-FB678BE40D3D}" destId="{0775A181-76CC-4F8E-AA85-7FD7742563C8}" srcOrd="0" destOrd="0" presId="urn:microsoft.com/office/officeart/2018/2/layout/IconCircleList"/>
    <dgm:cxn modelId="{397E68FC-DA16-4FED-8119-29E02F30757B}" type="presParOf" srcId="{3165D2AB-6915-4DEA-8B0A-FB678BE40D3D}" destId="{B7B28E3F-EF53-49C8-8AEB-B8903841A8E4}" srcOrd="1" destOrd="0" presId="urn:microsoft.com/office/officeart/2018/2/layout/IconCircleList"/>
    <dgm:cxn modelId="{365A7C12-1A46-44FC-828A-CCBF4204F0A4}" type="presParOf" srcId="{3165D2AB-6915-4DEA-8B0A-FB678BE40D3D}" destId="{9D38802D-811B-4AB1-9A45-90CCA12BCCAC}" srcOrd="2" destOrd="0" presId="urn:microsoft.com/office/officeart/2018/2/layout/IconCircleList"/>
    <dgm:cxn modelId="{A80B281B-C891-4CCE-B41B-E7D8A09D2C3B}" type="presParOf" srcId="{3165D2AB-6915-4DEA-8B0A-FB678BE40D3D}" destId="{278467C0-5A1C-4B22-85DA-94E16296BE56}" srcOrd="3" destOrd="0" presId="urn:microsoft.com/office/officeart/2018/2/layout/IconCircleList"/>
    <dgm:cxn modelId="{75CACF30-78A2-463E-9E1D-9DCE60320C04}" type="presParOf" srcId="{A8535645-7CB5-42F0-B3C3-46C13DEF02AF}" destId="{F018AD5F-4D1B-4190-9077-5B88D5DEC6F6}" srcOrd="3" destOrd="0" presId="urn:microsoft.com/office/officeart/2018/2/layout/IconCircleList"/>
    <dgm:cxn modelId="{FF8D050E-6C45-4803-9F42-6E666ED62772}" type="presParOf" srcId="{A8535645-7CB5-42F0-B3C3-46C13DEF02AF}" destId="{4B3ABC06-651C-4EF6-B885-817948E88710}" srcOrd="4" destOrd="0" presId="urn:microsoft.com/office/officeart/2018/2/layout/IconCircleList"/>
    <dgm:cxn modelId="{AC3B41F5-FDC0-4FB5-8B16-B0F52607BA0F}" type="presParOf" srcId="{4B3ABC06-651C-4EF6-B885-817948E88710}" destId="{CB4677C1-4C79-4518-89A7-AEA9A9166E50}" srcOrd="0" destOrd="0" presId="urn:microsoft.com/office/officeart/2018/2/layout/IconCircleList"/>
    <dgm:cxn modelId="{7297D11E-65B7-4492-91FB-B7732ACF3BD5}" type="presParOf" srcId="{4B3ABC06-651C-4EF6-B885-817948E88710}" destId="{A87B1BE1-A47C-467F-858C-2F7DFA7732C6}" srcOrd="1" destOrd="0" presId="urn:microsoft.com/office/officeart/2018/2/layout/IconCircleList"/>
    <dgm:cxn modelId="{14CE3E79-3787-4A50-9444-94766CBBA225}" type="presParOf" srcId="{4B3ABC06-651C-4EF6-B885-817948E88710}" destId="{B60FFA87-1784-41EB-945C-620ECCF082BF}" srcOrd="2" destOrd="0" presId="urn:microsoft.com/office/officeart/2018/2/layout/IconCircleList"/>
    <dgm:cxn modelId="{B709DD24-F93E-4C2C-BE0A-FAC623AA2437}" type="presParOf" srcId="{4B3ABC06-651C-4EF6-B885-817948E88710}" destId="{922A9D1C-48B9-44B2-8759-EF0D4C711547}" srcOrd="3" destOrd="0" presId="urn:microsoft.com/office/officeart/2018/2/layout/IconCircleList"/>
    <dgm:cxn modelId="{F15E82A4-19C6-47F8-9B9B-BBA9C1D4107E}" type="presParOf" srcId="{A8535645-7CB5-42F0-B3C3-46C13DEF02AF}" destId="{75CFB337-F262-4B0F-9455-868DBEC77334}" srcOrd="5" destOrd="0" presId="urn:microsoft.com/office/officeart/2018/2/layout/IconCircleList"/>
    <dgm:cxn modelId="{0FEDA1CA-0F76-4369-B7CA-4A7D787B74C1}" type="presParOf" srcId="{A8535645-7CB5-42F0-B3C3-46C13DEF02AF}" destId="{6D94899B-73C7-416E-AE62-45160AB87F79}" srcOrd="6" destOrd="0" presId="urn:microsoft.com/office/officeart/2018/2/layout/IconCircleList"/>
    <dgm:cxn modelId="{945F9F60-53B4-4BBE-BA89-BD30ABC6A82F}" type="presParOf" srcId="{6D94899B-73C7-416E-AE62-45160AB87F79}" destId="{E0560FD2-D281-491E-B866-FB5494E2E00B}" srcOrd="0" destOrd="0" presId="urn:microsoft.com/office/officeart/2018/2/layout/IconCircleList"/>
    <dgm:cxn modelId="{70125DDC-DC88-48F4-8F05-1D98BFF897B6}" type="presParOf" srcId="{6D94899B-73C7-416E-AE62-45160AB87F79}" destId="{4E910952-BB97-4006-9995-2744E2AF4259}" srcOrd="1" destOrd="0" presId="urn:microsoft.com/office/officeart/2018/2/layout/IconCircleList"/>
    <dgm:cxn modelId="{B3BC7120-DD64-467A-993B-CB52FFF50C0C}" type="presParOf" srcId="{6D94899B-73C7-416E-AE62-45160AB87F79}" destId="{A3D9ABB5-C1CA-4EBC-86C0-F685D9B9CA95}" srcOrd="2" destOrd="0" presId="urn:microsoft.com/office/officeart/2018/2/layout/IconCircleList"/>
    <dgm:cxn modelId="{D095025B-CEAE-4F3A-AF08-39E1E8324613}" type="presParOf" srcId="{6D94899B-73C7-416E-AE62-45160AB87F79}" destId="{0544D48C-423C-4E02-9AFA-AE048FA819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22981-65DE-40E9-9D25-1212D373A124}">
      <dsp:nvSpPr>
        <dsp:cNvPr id="0" name=""/>
        <dsp:cNvSpPr/>
      </dsp:nvSpPr>
      <dsp:spPr>
        <a:xfrm>
          <a:off x="0" y="2708"/>
          <a:ext cx="15773400" cy="1372966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7C8CF-49A8-4D27-BCA2-A8E70E5B1DAD}">
      <dsp:nvSpPr>
        <dsp:cNvPr id="0" name=""/>
        <dsp:cNvSpPr/>
      </dsp:nvSpPr>
      <dsp:spPr>
        <a:xfrm>
          <a:off x="415322" y="311626"/>
          <a:ext cx="755131" cy="7551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95E76-2009-4997-A708-8A59F0D5D77C}">
      <dsp:nvSpPr>
        <dsp:cNvPr id="0" name=""/>
        <dsp:cNvSpPr/>
      </dsp:nvSpPr>
      <dsp:spPr>
        <a:xfrm>
          <a:off x="1585775" y="2708"/>
          <a:ext cx="14187624" cy="1372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06" tIns="145306" rIns="145306" bIns="145306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baseline="0" dirty="0">
              <a:solidFill>
                <a:schemeClr val="bg1"/>
              </a:solidFill>
            </a:rPr>
            <a:t>As a new user</a:t>
          </a:r>
          <a:r>
            <a:rPr lang="en-US" sz="3200" b="0" i="0" kern="1200" baseline="0" dirty="0">
              <a:solidFill>
                <a:schemeClr val="bg1"/>
              </a:solidFill>
            </a:rPr>
            <a:t>, I want to easily set up an account and securely link my bank or credit card so I can start using the mobile wallet quickly.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585775" y="2708"/>
        <a:ext cx="14187624" cy="1372966"/>
      </dsp:txXfrm>
    </dsp:sp>
    <dsp:sp modelId="{3A29F21E-6F36-4E1F-94E7-CB4D78E1FB93}">
      <dsp:nvSpPr>
        <dsp:cNvPr id="0" name=""/>
        <dsp:cNvSpPr/>
      </dsp:nvSpPr>
      <dsp:spPr>
        <a:xfrm>
          <a:off x="0" y="1718916"/>
          <a:ext cx="15773400" cy="1372966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4C284-8154-45F3-ACA7-05D0CA21C99F}">
      <dsp:nvSpPr>
        <dsp:cNvPr id="0" name=""/>
        <dsp:cNvSpPr/>
      </dsp:nvSpPr>
      <dsp:spPr>
        <a:xfrm>
          <a:off x="415322" y="2027833"/>
          <a:ext cx="755131" cy="7551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53470-E840-46CB-BFD9-B81C93210038}">
      <dsp:nvSpPr>
        <dsp:cNvPr id="0" name=""/>
        <dsp:cNvSpPr/>
      </dsp:nvSpPr>
      <dsp:spPr>
        <a:xfrm>
          <a:off x="1585775" y="1718916"/>
          <a:ext cx="14187624" cy="1372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06" tIns="145306" rIns="145306" bIns="145306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baseline="0" dirty="0">
              <a:solidFill>
                <a:schemeClr val="bg1"/>
              </a:solidFill>
            </a:rPr>
            <a:t>As an existing user</a:t>
          </a:r>
          <a:r>
            <a:rPr lang="en-US" sz="3200" b="0" i="0" kern="1200" baseline="0" dirty="0">
              <a:solidFill>
                <a:schemeClr val="bg1"/>
              </a:solidFill>
            </a:rPr>
            <a:t>, I want to access my wallet with my current login credentials and save my payment details for future transactions without re-entering </a:t>
          </a:r>
          <a:r>
            <a:rPr lang="en-US" sz="3200" b="0" i="0" kern="1200" baseline="0" dirty="0"/>
            <a:t>information.</a:t>
          </a:r>
          <a:endParaRPr lang="en-US" sz="3200" kern="1200" dirty="0"/>
        </a:p>
      </dsp:txBody>
      <dsp:txXfrm>
        <a:off x="1585775" y="1718916"/>
        <a:ext cx="14187624" cy="1372966"/>
      </dsp:txXfrm>
    </dsp:sp>
    <dsp:sp modelId="{156F9570-0827-4429-A850-8894D226A33C}">
      <dsp:nvSpPr>
        <dsp:cNvPr id="0" name=""/>
        <dsp:cNvSpPr/>
      </dsp:nvSpPr>
      <dsp:spPr>
        <a:xfrm>
          <a:off x="0" y="3435124"/>
          <a:ext cx="15773400" cy="1372966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B7A75-E7EF-48D7-90C6-A5B7D4F7650D}">
      <dsp:nvSpPr>
        <dsp:cNvPr id="0" name=""/>
        <dsp:cNvSpPr/>
      </dsp:nvSpPr>
      <dsp:spPr>
        <a:xfrm>
          <a:off x="415322" y="3744041"/>
          <a:ext cx="755131" cy="7551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314D4-7FC0-4C74-BA33-DEC0B3003845}">
      <dsp:nvSpPr>
        <dsp:cNvPr id="0" name=""/>
        <dsp:cNvSpPr/>
      </dsp:nvSpPr>
      <dsp:spPr>
        <a:xfrm>
          <a:off x="1585775" y="3435124"/>
          <a:ext cx="14187624" cy="1372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06" tIns="145306" rIns="145306" bIns="145306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baseline="0" dirty="0">
              <a:solidFill>
                <a:schemeClr val="bg1"/>
              </a:solidFill>
            </a:rPr>
            <a:t>As a loyal customer</a:t>
          </a:r>
          <a:r>
            <a:rPr lang="en-US" sz="3200" b="0" i="0" kern="1200" baseline="0" dirty="0">
              <a:solidFill>
                <a:schemeClr val="bg1"/>
              </a:solidFill>
            </a:rPr>
            <a:t>, I want to earn reward points for every transaction and redeem them for discounts or exclusive offers.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585775" y="3435124"/>
        <a:ext cx="14187624" cy="1372966"/>
      </dsp:txXfrm>
    </dsp:sp>
    <dsp:sp modelId="{C358C981-D58C-4B73-A70C-947410D9C386}">
      <dsp:nvSpPr>
        <dsp:cNvPr id="0" name=""/>
        <dsp:cNvSpPr/>
      </dsp:nvSpPr>
      <dsp:spPr>
        <a:xfrm>
          <a:off x="0" y="5151331"/>
          <a:ext cx="15773400" cy="1372966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23D43-B971-4E30-9978-CF17ED115278}">
      <dsp:nvSpPr>
        <dsp:cNvPr id="0" name=""/>
        <dsp:cNvSpPr/>
      </dsp:nvSpPr>
      <dsp:spPr>
        <a:xfrm>
          <a:off x="415322" y="5460249"/>
          <a:ext cx="755131" cy="7551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7A3E8-FC7A-47D6-9CCB-28AA33A003CE}">
      <dsp:nvSpPr>
        <dsp:cNvPr id="0" name=""/>
        <dsp:cNvSpPr/>
      </dsp:nvSpPr>
      <dsp:spPr>
        <a:xfrm>
          <a:off x="1585775" y="5151331"/>
          <a:ext cx="14187624" cy="1372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06" tIns="145306" rIns="145306" bIns="145306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baseline="0" dirty="0">
              <a:solidFill>
                <a:schemeClr val="bg1"/>
              </a:solidFill>
            </a:rPr>
            <a:t>As a mobile wallet user</a:t>
          </a:r>
          <a:r>
            <a:rPr lang="en-US" sz="3200" b="0" i="0" kern="1200" baseline="0" dirty="0">
              <a:solidFill>
                <a:schemeClr val="bg1"/>
              </a:solidFill>
            </a:rPr>
            <a:t>, I want to complete transactions in just a few taps to save time and effort. 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585775" y="5151331"/>
        <a:ext cx="14187624" cy="1372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65A72-EAC0-4966-8336-DCA3D448F80E}">
      <dsp:nvSpPr>
        <dsp:cNvPr id="0" name=""/>
        <dsp:cNvSpPr/>
      </dsp:nvSpPr>
      <dsp:spPr>
        <a:xfrm>
          <a:off x="292098" y="1170503"/>
          <a:ext cx="2032437" cy="203243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11B3C-3DB9-4633-AA41-988E69638716}">
      <dsp:nvSpPr>
        <dsp:cNvPr id="0" name=""/>
        <dsp:cNvSpPr/>
      </dsp:nvSpPr>
      <dsp:spPr>
        <a:xfrm>
          <a:off x="718910" y="1597315"/>
          <a:ext cx="1178813" cy="11788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5AA4B-C66B-44AD-9D0C-3D000EEC4EBE}">
      <dsp:nvSpPr>
        <dsp:cNvPr id="0" name=""/>
        <dsp:cNvSpPr/>
      </dsp:nvSpPr>
      <dsp:spPr>
        <a:xfrm>
          <a:off x="2590777" y="1170503"/>
          <a:ext cx="6050281" cy="2032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User Registration</a:t>
          </a: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: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New users can sign up using their email and phone number.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Users must securely link a bank account or card to access wallet features</a:t>
          </a:r>
          <a:endParaRPr lang="en-US" sz="2800" kern="1200" dirty="0"/>
        </a:p>
      </dsp:txBody>
      <dsp:txXfrm>
        <a:off x="2590777" y="1170503"/>
        <a:ext cx="6050281" cy="2032437"/>
      </dsp:txXfrm>
    </dsp:sp>
    <dsp:sp modelId="{0775A181-76CC-4F8E-AA85-7FD7742563C8}">
      <dsp:nvSpPr>
        <dsp:cNvPr id="0" name=""/>
        <dsp:cNvSpPr/>
      </dsp:nvSpPr>
      <dsp:spPr>
        <a:xfrm>
          <a:off x="9015323" y="1170503"/>
          <a:ext cx="2032437" cy="203243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28E3F-EF53-49C8-8AEB-B8903841A8E4}">
      <dsp:nvSpPr>
        <dsp:cNvPr id="0" name=""/>
        <dsp:cNvSpPr/>
      </dsp:nvSpPr>
      <dsp:spPr>
        <a:xfrm>
          <a:off x="9442135" y="1597315"/>
          <a:ext cx="1178813" cy="11788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467C0-5A1C-4B22-85DA-94E16296BE56}">
      <dsp:nvSpPr>
        <dsp:cNvPr id="0" name=""/>
        <dsp:cNvSpPr/>
      </dsp:nvSpPr>
      <dsp:spPr>
        <a:xfrm>
          <a:off x="11272730" y="1170503"/>
          <a:ext cx="5643690" cy="2032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Usability</a:t>
          </a: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: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The interface allows transactions in </a:t>
          </a:r>
          <a:r>
            <a:rPr kumimoji="0" lang="en-US" altLang="en-US" sz="28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3 simple taps</a:t>
          </a: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.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A help section is available for troubleshooting.</a:t>
          </a:r>
          <a:endParaRPr lang="en-US" sz="2800" kern="1200" dirty="0"/>
        </a:p>
      </dsp:txBody>
      <dsp:txXfrm>
        <a:off x="11272730" y="1170503"/>
        <a:ext cx="5643690" cy="2032437"/>
      </dsp:txXfrm>
    </dsp:sp>
    <dsp:sp modelId="{CB4677C1-4C79-4518-89A7-AEA9A9166E50}">
      <dsp:nvSpPr>
        <dsp:cNvPr id="0" name=""/>
        <dsp:cNvSpPr/>
      </dsp:nvSpPr>
      <dsp:spPr>
        <a:xfrm>
          <a:off x="292098" y="5075901"/>
          <a:ext cx="2032437" cy="203243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B1BE1-A47C-467F-858C-2F7DFA7732C6}">
      <dsp:nvSpPr>
        <dsp:cNvPr id="0" name=""/>
        <dsp:cNvSpPr/>
      </dsp:nvSpPr>
      <dsp:spPr>
        <a:xfrm>
          <a:off x="718910" y="5502739"/>
          <a:ext cx="1178813" cy="11788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A9D1C-48B9-44B2-8759-EF0D4C711547}">
      <dsp:nvSpPr>
        <dsp:cNvPr id="0" name=""/>
        <dsp:cNvSpPr/>
      </dsp:nvSpPr>
      <dsp:spPr>
        <a:xfrm>
          <a:off x="2529024" y="4762011"/>
          <a:ext cx="5319596" cy="2032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Transaction Capabilities</a:t>
          </a: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: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Transactions must complete within </a:t>
          </a:r>
          <a:r>
            <a:rPr kumimoji="0" lang="en-US" altLang="en-US" sz="28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2 seconds</a:t>
          </a: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.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Users receive an email and in-app receipt for every transaction</a:t>
          </a:r>
          <a:endParaRPr lang="en-US" sz="2800" kern="1200" dirty="0"/>
        </a:p>
      </dsp:txBody>
      <dsp:txXfrm>
        <a:off x="2529024" y="4762011"/>
        <a:ext cx="5319596" cy="2032437"/>
      </dsp:txXfrm>
    </dsp:sp>
    <dsp:sp modelId="{E0560FD2-D281-491E-B866-FB5494E2E00B}">
      <dsp:nvSpPr>
        <dsp:cNvPr id="0" name=""/>
        <dsp:cNvSpPr/>
      </dsp:nvSpPr>
      <dsp:spPr>
        <a:xfrm>
          <a:off x="8649980" y="5152097"/>
          <a:ext cx="2032437" cy="203243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10952-BB97-4006-9995-2744E2AF4259}">
      <dsp:nvSpPr>
        <dsp:cNvPr id="0" name=""/>
        <dsp:cNvSpPr/>
      </dsp:nvSpPr>
      <dsp:spPr>
        <a:xfrm>
          <a:off x="9076792" y="5578926"/>
          <a:ext cx="1178813" cy="11788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4D48C-423C-4E02-9AFA-AE048FA819C8}">
      <dsp:nvSpPr>
        <dsp:cNvPr id="0" name=""/>
        <dsp:cNvSpPr/>
      </dsp:nvSpPr>
      <dsp:spPr>
        <a:xfrm>
          <a:off x="10968900" y="5050922"/>
          <a:ext cx="5261676" cy="2032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Loyalty Program</a:t>
          </a: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: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Users earn reward points per transaction.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Real-time reward balance is displayed in the app</a:t>
          </a:r>
          <a:endParaRPr lang="en-US" sz="2800" kern="1200" dirty="0"/>
        </a:p>
      </dsp:txBody>
      <dsp:txXfrm>
        <a:off x="10968900" y="5050922"/>
        <a:ext cx="5261676" cy="2032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7.sv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2.jpeg"/><Relationship Id="rId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6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.png"/><Relationship Id="rId10" Type="http://schemas.openxmlformats.org/officeDocument/2006/relationships/image" Target="../media/image64.png"/><Relationship Id="rId4" Type="http://schemas.openxmlformats.org/officeDocument/2006/relationships/image" Target="../media/image56.svg"/><Relationship Id="rId9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e-wallet-transactional-framework-digital-economy-perspective-islamic-financial-engineering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3.svg"/><Relationship Id="rId4" Type="http://schemas.openxmlformats.org/officeDocument/2006/relationships/image" Target="../media/image9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sv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7659121">
            <a:off x="13610085" y="-555149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446627" y="571500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46626" y="2148500"/>
            <a:ext cx="9815307" cy="2447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8800" b="1" spc="1610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MOBILE WALLET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4800" y="987491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EVO-KONNECT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561" y="5391443"/>
            <a:ext cx="12848809" cy="46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1"/>
              </a:lnSpc>
            </a:pPr>
            <a:r>
              <a:rPr lang="en-CA" sz="2800" b="1" dirty="0"/>
              <a:t>Team Members: </a:t>
            </a:r>
            <a:br>
              <a:rPr lang="en-CA" sz="2800" b="1" dirty="0"/>
            </a:br>
            <a:br>
              <a:rPr lang="en-CA" sz="2800" b="1" dirty="0"/>
            </a:br>
            <a:r>
              <a:rPr lang="en-CA" sz="2800" b="1" dirty="0"/>
              <a:t>FAVOUR UKAEGBU – 8928897</a:t>
            </a:r>
            <a:br>
              <a:rPr lang="en-CA" sz="2800" b="1" dirty="0"/>
            </a:br>
            <a:r>
              <a:rPr lang="en-CA" sz="2800" b="1" dirty="0"/>
              <a:t>ASHIYANA MUSTAK, PATEL – 8638163</a:t>
            </a:r>
          </a:p>
          <a:p>
            <a:pPr>
              <a:lnSpc>
                <a:spcPts val="3661"/>
              </a:lnSpc>
            </a:pPr>
            <a:r>
              <a:rPr lang="en-CA" sz="2800" b="1" dirty="0"/>
              <a:t>SANDRA OKOYE - 8730251</a:t>
            </a:r>
            <a:br>
              <a:rPr lang="en-CA" sz="2800" b="1" dirty="0"/>
            </a:br>
            <a:r>
              <a:rPr lang="en-CA" sz="2800" b="1" dirty="0"/>
              <a:t>HET, MODI - 8911357</a:t>
            </a:r>
            <a:br>
              <a:rPr lang="en-CA" sz="2800" b="1" dirty="0"/>
            </a:br>
            <a:r>
              <a:rPr lang="en-CA" sz="2800" b="1" dirty="0"/>
              <a:t>VRISHIN, PATEL- 8865131</a:t>
            </a:r>
            <a:br>
              <a:rPr lang="en-CA" sz="2800" b="1" dirty="0"/>
            </a:br>
            <a:r>
              <a:rPr lang="en-CA" sz="2800" b="1" dirty="0"/>
              <a:t>ASHISH MANU, MANI – 8930100</a:t>
            </a:r>
            <a:br>
              <a:rPr lang="en-CA" sz="2800" b="1" dirty="0"/>
            </a:br>
            <a:br>
              <a:rPr lang="en-CA" sz="2800" dirty="0">
                <a:solidFill>
                  <a:srgbClr val="FFFFFF"/>
                </a:solidFill>
              </a:rPr>
            </a:br>
            <a:endParaRPr lang="en-US" sz="2653" b="1" spc="140" dirty="0">
              <a:solidFill>
                <a:srgbClr val="231F2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pic>
        <p:nvPicPr>
          <p:cNvPr id="13" name="Picture 12" descr="A logo with a blue background">
            <a:extLst>
              <a:ext uri="{FF2B5EF4-FFF2-40B4-BE49-F238E27FC236}">
                <a16:creationId xmlns:a16="http://schemas.microsoft.com/office/drawing/2014/main" id="{DC5AE2BF-942E-D6EE-22AC-715F88B989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7" r="-1" b="29408"/>
          <a:stretch/>
        </p:blipFill>
        <p:spPr>
          <a:xfrm>
            <a:off x="8472695" y="4802617"/>
            <a:ext cx="9815306" cy="55224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0CBE32-87E1-6915-34DB-6CB54E99E3F2}"/>
              </a:ext>
            </a:extLst>
          </p:cNvPr>
          <p:cNvSpPr txBox="1"/>
          <p:nvPr/>
        </p:nvSpPr>
        <p:spPr>
          <a:xfrm>
            <a:off x="10566733" y="2041336"/>
            <a:ext cx="6858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CA" sz="2800" b="1" dirty="0"/>
              <a:t>Group 4: Evo-Konnect Communication</a:t>
            </a:r>
          </a:p>
          <a:p>
            <a:pPr>
              <a:lnSpc>
                <a:spcPct val="100000"/>
              </a:lnSpc>
            </a:pPr>
            <a:r>
              <a:rPr lang="en-CA" sz="2800" b="1" dirty="0"/>
              <a:t>Professor: Elsie </a:t>
            </a:r>
            <a:r>
              <a:rPr lang="en-CA" sz="2800" b="1" dirty="0" err="1"/>
              <a:t>Umukoro</a:t>
            </a:r>
            <a:endParaRPr lang="en-CA" sz="2800" b="1" dirty="0"/>
          </a:p>
          <a:p>
            <a:pPr>
              <a:lnSpc>
                <a:spcPct val="100000"/>
              </a:lnSpc>
            </a:pPr>
            <a:r>
              <a:rPr lang="en-CA" sz="2800" b="1" dirty="0"/>
              <a:t>Date: 13/12/2024</a:t>
            </a:r>
            <a:endParaRPr lang="en-GB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CF038-ED85-2B1A-DDF1-CBE63F126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B9D3A13F-BFC0-2E8E-2497-52F36681CFAF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0F0CA280-1115-2A41-5101-DA0793F561B0}"/>
              </a:ext>
            </a:extLst>
          </p:cNvPr>
          <p:cNvGrpSpPr/>
          <p:nvPr/>
        </p:nvGrpSpPr>
        <p:grpSpPr>
          <a:xfrm>
            <a:off x="12192" y="-114301"/>
            <a:ext cx="18288000" cy="2324099"/>
            <a:chOff x="0" y="0"/>
            <a:chExt cx="4816593" cy="8128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CF682E7A-2D70-51B2-A436-CD12A35DB9A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35CDE66-65EE-ACF8-52B4-561E87FE1B22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7">
            <a:extLst>
              <a:ext uri="{FF2B5EF4-FFF2-40B4-BE49-F238E27FC236}">
                <a16:creationId xmlns:a16="http://schemas.microsoft.com/office/drawing/2014/main" id="{085F21CA-586F-D6FC-CB77-C9B4A3090515}"/>
              </a:ext>
            </a:extLst>
          </p:cNvPr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822890EB-DE38-F48C-C15C-810EA2E930CF}"/>
              </a:ext>
            </a:extLst>
          </p:cNvPr>
          <p:cNvSpPr txBox="1"/>
          <p:nvPr/>
        </p:nvSpPr>
        <p:spPr>
          <a:xfrm>
            <a:off x="0" y="456229"/>
            <a:ext cx="18275808" cy="1229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5400" b="1" spc="78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ACEPTANCE CRITERIA</a:t>
            </a:r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E48D4A3D-5988-540F-C655-DCDD4663D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3114603"/>
              </p:ext>
            </p:extLst>
          </p:nvPr>
        </p:nvGraphicFramePr>
        <p:xfrm>
          <a:off x="838200" y="2378570"/>
          <a:ext cx="16992600" cy="771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0910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6F085262-7C5D-A52D-4249-33BA9959B1E2}"/>
              </a:ext>
            </a:extLst>
          </p:cNvPr>
          <p:cNvGrpSpPr/>
          <p:nvPr/>
        </p:nvGrpSpPr>
        <p:grpSpPr>
          <a:xfrm>
            <a:off x="32004" y="-3591523"/>
            <a:ext cx="18452591" cy="4985149"/>
            <a:chOff x="-43349" y="-19050"/>
            <a:chExt cx="4859942" cy="2954160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9C3682C8-3F19-DB04-12BD-0A8ACCB431B5}"/>
                </a:ext>
              </a:extLst>
            </p:cNvPr>
            <p:cNvSpPr/>
            <p:nvPr/>
          </p:nvSpPr>
          <p:spPr>
            <a:xfrm>
              <a:off x="-43349" y="212231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1DA6E065-0481-AFD7-0261-C61B2799FAE0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C9B062-DBE5-04E3-A4D8-BB31628C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602200" cy="982662"/>
          </a:xfrm>
        </p:spPr>
        <p:txBody>
          <a:bodyPr>
            <a:noAutofit/>
          </a:bodyPr>
          <a:lstStyle/>
          <a:p>
            <a:r>
              <a:rPr lang="en-GB" sz="7200" dirty="0">
                <a:solidFill>
                  <a:schemeClr val="bg1"/>
                </a:solidFill>
                <a:latin typeface="Oswald Bold" panose="00000800000000000000" charset="0"/>
              </a:rPr>
              <a:t>PROJECT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EF555-B13D-57D4-8003-52D696940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81300"/>
            <a:ext cx="17602200" cy="70866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3EFE21E-D825-C547-B699-042BBBB643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F39D4-F7E9-88DF-C353-2356F611D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4" y="1257300"/>
            <a:ext cx="18366884" cy="91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PROJECT TIMELINE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62700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AutoShape 5"/>
          <p:cNvSpPr/>
          <p:nvPr/>
        </p:nvSpPr>
        <p:spPr>
          <a:xfrm>
            <a:off x="457200" y="5419724"/>
            <a:ext cx="17678400" cy="1179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825931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610" y="6537441"/>
            <a:ext cx="3204526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Kick-off meeting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Role assignments Requirements gathering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"As-Is" process mapping</a:t>
            </a:r>
            <a:r>
              <a:rPr lang="en-GB" sz="2800" dirty="0"/>
              <a:t>.</a:t>
            </a:r>
            <a:endParaRPr lang="en-US" sz="2800" spc="180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2945" y="5941547"/>
            <a:ext cx="3467055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JANUARY</a:t>
            </a:r>
          </a:p>
        </p:txBody>
      </p:sp>
      <p:sp>
        <p:nvSpPr>
          <p:cNvPr id="12" name="Freeform 12"/>
          <p:cNvSpPr/>
          <p:nvPr/>
        </p:nvSpPr>
        <p:spPr>
          <a:xfrm>
            <a:off x="4855690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5618922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018490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12781722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99622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19600" y="6537441"/>
            <a:ext cx="3204526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Evaluate solution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Conduct feasibility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Draft report</a:t>
            </a:r>
            <a:endParaRPr lang="en-US" sz="2800" b="1" spc="180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477907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FEBRUARY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82400" y="6537441"/>
            <a:ext cx="3204526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Document final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Review with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Incorporate feedback</a:t>
            </a:r>
            <a:endParaRPr lang="en-US" sz="2800" b="1" spc="180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640707" y="5941547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APRIL</a:t>
            </a:r>
          </a:p>
        </p:txBody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F6D74D03-0498-69C0-808A-4776A79198F3}"/>
              </a:ext>
            </a:extLst>
          </p:cNvPr>
          <p:cNvSpPr/>
          <p:nvPr/>
        </p:nvSpPr>
        <p:spPr>
          <a:xfrm>
            <a:off x="8585364" y="1963478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5" name="Group 13">
            <a:extLst>
              <a:ext uri="{FF2B5EF4-FFF2-40B4-BE49-F238E27FC236}">
                <a16:creationId xmlns:a16="http://schemas.microsoft.com/office/drawing/2014/main" id="{F833A933-18A9-E9AF-781A-2B610DC868DD}"/>
              </a:ext>
            </a:extLst>
          </p:cNvPr>
          <p:cNvGrpSpPr/>
          <p:nvPr/>
        </p:nvGrpSpPr>
        <p:grpSpPr>
          <a:xfrm>
            <a:off x="9348596" y="5283405"/>
            <a:ext cx="501082" cy="501082"/>
            <a:chOff x="0" y="0"/>
            <a:chExt cx="812800" cy="812800"/>
          </a:xfrm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36F9EE8A-C1F2-7D57-42D7-E65228FCAC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AF5A92A8-E8F6-1D8A-7877-6860CFEDCF30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8" name="TextBox 27">
            <a:extLst>
              <a:ext uri="{FF2B5EF4-FFF2-40B4-BE49-F238E27FC236}">
                <a16:creationId xmlns:a16="http://schemas.microsoft.com/office/drawing/2014/main" id="{F355E508-E998-F68B-FF24-D41C53116CF0}"/>
              </a:ext>
            </a:extLst>
          </p:cNvPr>
          <p:cNvSpPr txBox="1"/>
          <p:nvPr/>
        </p:nvSpPr>
        <p:spPr>
          <a:xfrm>
            <a:off x="8149274" y="6580270"/>
            <a:ext cx="3204526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Complete ROI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Develop implementation and testing strategies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Select tools.</a:t>
            </a:r>
            <a:endParaRPr lang="en-US" sz="2800" b="1" spc="180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" name="TextBox 28">
            <a:extLst>
              <a:ext uri="{FF2B5EF4-FFF2-40B4-BE49-F238E27FC236}">
                <a16:creationId xmlns:a16="http://schemas.microsoft.com/office/drawing/2014/main" id="{C2F75CCF-9EDA-F9DC-2E9F-18EF55561F2C}"/>
              </a:ext>
            </a:extLst>
          </p:cNvPr>
          <p:cNvSpPr txBox="1"/>
          <p:nvPr/>
        </p:nvSpPr>
        <p:spPr>
          <a:xfrm>
            <a:off x="8207581" y="5984376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MARCH</a:t>
            </a:r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E4015517-18D0-A181-6A51-5F94D9F0140B}"/>
              </a:ext>
            </a:extLst>
          </p:cNvPr>
          <p:cNvSpPr/>
          <p:nvPr/>
        </p:nvSpPr>
        <p:spPr>
          <a:xfrm>
            <a:off x="15523690" y="188586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1" name="Group 23">
            <a:extLst>
              <a:ext uri="{FF2B5EF4-FFF2-40B4-BE49-F238E27FC236}">
                <a16:creationId xmlns:a16="http://schemas.microsoft.com/office/drawing/2014/main" id="{846ACEF0-69F9-C806-CD3D-549B6FA430BD}"/>
              </a:ext>
            </a:extLst>
          </p:cNvPr>
          <p:cNvGrpSpPr/>
          <p:nvPr/>
        </p:nvGrpSpPr>
        <p:grpSpPr>
          <a:xfrm>
            <a:off x="16286922" y="5205793"/>
            <a:ext cx="501082" cy="501082"/>
            <a:chOff x="0" y="0"/>
            <a:chExt cx="812800" cy="812800"/>
          </a:xfrm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5F9A5693-DB47-B8B7-57D3-B2FFBF9CD0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TextBox 25">
              <a:extLst>
                <a:ext uri="{FF2B5EF4-FFF2-40B4-BE49-F238E27FC236}">
                  <a16:creationId xmlns:a16="http://schemas.microsoft.com/office/drawing/2014/main" id="{96E3DB69-AEB4-0BC8-A4F3-4F29E8431F58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4" name="TextBox 31">
            <a:extLst>
              <a:ext uri="{FF2B5EF4-FFF2-40B4-BE49-F238E27FC236}">
                <a16:creationId xmlns:a16="http://schemas.microsoft.com/office/drawing/2014/main" id="{C2DFDACF-C669-E414-4AC1-8CD6F94B05FA}"/>
              </a:ext>
            </a:extLst>
          </p:cNvPr>
          <p:cNvSpPr txBox="1"/>
          <p:nvPr/>
        </p:nvSpPr>
        <p:spPr>
          <a:xfrm>
            <a:off x="15087600" y="6504070"/>
            <a:ext cx="3204526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Deliver final recommendations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Demo the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Obtain approval</a:t>
            </a:r>
            <a:endParaRPr lang="en-US" sz="2800" b="1" spc="180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" name="TextBox 32">
            <a:extLst>
              <a:ext uri="{FF2B5EF4-FFF2-40B4-BE49-F238E27FC236}">
                <a16:creationId xmlns:a16="http://schemas.microsoft.com/office/drawing/2014/main" id="{A52DDD22-2B0A-69BD-7CE4-F4AA02B64768}"/>
              </a:ext>
            </a:extLst>
          </p:cNvPr>
          <p:cNvSpPr txBox="1"/>
          <p:nvPr/>
        </p:nvSpPr>
        <p:spPr>
          <a:xfrm>
            <a:off x="15145907" y="5908177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b="1" spc="28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MAY</a:t>
            </a: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D3EAC7BF-E638-483F-A5FA-9EBA713D00CC}"/>
              </a:ext>
            </a:extLst>
          </p:cNvPr>
          <p:cNvSpPr txBox="1"/>
          <p:nvPr/>
        </p:nvSpPr>
        <p:spPr>
          <a:xfrm>
            <a:off x="1062698" y="2322090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A871FFC8-A1DC-6971-5A60-2F4CAAA7B45D}"/>
              </a:ext>
            </a:extLst>
          </p:cNvPr>
          <p:cNvSpPr txBox="1"/>
          <p:nvPr/>
        </p:nvSpPr>
        <p:spPr>
          <a:xfrm>
            <a:off x="4839036" y="2309106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E2C71714-F2AA-AC1C-2387-59BFBD419D0C}"/>
              </a:ext>
            </a:extLst>
          </p:cNvPr>
          <p:cNvSpPr txBox="1"/>
          <p:nvPr/>
        </p:nvSpPr>
        <p:spPr>
          <a:xfrm>
            <a:off x="8573908" y="2315330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49" name="TextBox 21">
            <a:extLst>
              <a:ext uri="{FF2B5EF4-FFF2-40B4-BE49-F238E27FC236}">
                <a16:creationId xmlns:a16="http://schemas.microsoft.com/office/drawing/2014/main" id="{2AA3F656-2A8B-E9AA-C7A6-3A30CD20EE31}"/>
              </a:ext>
            </a:extLst>
          </p:cNvPr>
          <p:cNvSpPr txBox="1"/>
          <p:nvPr/>
        </p:nvSpPr>
        <p:spPr>
          <a:xfrm>
            <a:off x="15523690" y="2261542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Costs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304800" y="876300"/>
            <a:ext cx="17907000" cy="12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GB" sz="9600" b="1" dirty="0">
                <a:latin typeface="Oswald Bold" panose="00000800000000000000" charset="0"/>
              </a:rPr>
              <a:t>COST BENEFIT ANALYSIS AND ROI</a:t>
            </a:r>
            <a:endParaRPr lang="en-US" sz="9600" b="1" spc="368" dirty="0">
              <a:solidFill>
                <a:srgbClr val="231F20"/>
              </a:solidFill>
              <a:latin typeface="Oswald Bold" panose="00000800000000000000" charset="0"/>
              <a:ea typeface="Oswald Bold"/>
              <a:cs typeface="Oswald Bold"/>
              <a:sym typeface="Oswal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5800" y="4045241"/>
            <a:ext cx="4959796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($250,000)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 ($100,000)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($50,000)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Maintenance ($100,000)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Benefits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84165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user engagement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dirty="0">
                <a:latin typeface="Arial" panose="020B0604020202020204" pitchFamily="34" charset="0"/>
              </a:rPr>
              <a:t>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evenue through transaction fees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dirty="0">
                <a:latin typeface="Arial" panose="020B0604020202020204" pitchFamily="34" charset="0"/>
              </a:rPr>
              <a:t>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educed churn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ROI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236919"/>
            <a:ext cx="3360904" cy="75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120% over 3 years</a:t>
            </a:r>
            <a:endParaRPr lang="en-US" sz="3200" spc="19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2C26D-BF0D-2133-F2AA-60909EF0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5" t="2549" r="1557"/>
          <a:stretch/>
        </p:blipFill>
        <p:spPr>
          <a:xfrm>
            <a:off x="0" y="1"/>
            <a:ext cx="18288000" cy="10325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B6CD41-762B-2A3F-C39F-EEFB26D28D02}"/>
              </a:ext>
            </a:extLst>
          </p:cNvPr>
          <p:cNvSpPr/>
          <p:nvPr/>
        </p:nvSpPr>
        <p:spPr>
          <a:xfrm>
            <a:off x="5943600" y="0"/>
            <a:ext cx="12344400" cy="2400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01D47-F822-5AE0-3A0D-A1C343E8A68D}"/>
              </a:ext>
            </a:extLst>
          </p:cNvPr>
          <p:cNvSpPr txBox="1"/>
          <p:nvPr/>
        </p:nvSpPr>
        <p:spPr>
          <a:xfrm>
            <a:off x="8686800" y="495300"/>
            <a:ext cx="7239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Oswald Bold" panose="00000800000000000000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6232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 dirty="0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Current State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95400" y="1232286"/>
            <a:ext cx="156972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CURRENT “AS-IS” PROCESS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24667" y="3767306"/>
            <a:ext cx="8900334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payment methods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integration with mobile platforms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Lacking features like bill splitting and transaction history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 dirty="0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Challenges Identifies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10357" y="6828977"/>
            <a:ext cx="8512431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Inefficient user experience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vulnerabilities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3721772" y="3543300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21772" y="6004096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13251" y="5067300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3251" y="7528096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1811554" y="7550961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TextBox 23"/>
          <p:cNvSpPr txBox="1"/>
          <p:nvPr/>
        </p:nvSpPr>
        <p:spPr>
          <a:xfrm>
            <a:off x="76200" y="1104900"/>
            <a:ext cx="16749112" cy="1533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IMPLEMENTATION STRATEGY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09688" y="6004593"/>
            <a:ext cx="2766966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Phased Rollout</a:t>
            </a:r>
            <a:endParaRPr lang="en-US" sz="3200" spc="265" dirty="0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581400" y="3711838"/>
            <a:ext cx="3213159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Beta release for select users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Gradual rollout to all users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1167" y="7519682"/>
            <a:ext cx="2556583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and Support</a:t>
            </a:r>
            <a:endParaRPr lang="en-US" sz="3200" spc="265" dirty="0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686800" y="5235838"/>
            <a:ext cx="3146782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user guides and offer 24/7 support during launch</a:t>
            </a:r>
            <a:endParaRPr lang="en-US" sz="3200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234228" y="6210300"/>
            <a:ext cx="2556583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Milestones</a:t>
            </a:r>
            <a:endParaRPr lang="en-US" sz="3200" spc="265" dirty="0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256422" y="3865075"/>
            <a:ext cx="272230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</a:t>
            </a:r>
            <a:endParaRPr lang="en-US" sz="3200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6877193" y="6277078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533756" y="4229100"/>
            <a:ext cx="5981844" cy="4452363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26127" y="4844177"/>
            <a:ext cx="568947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 Profiles Table: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ID, Name, Email, Phone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Table: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ID, Amount, Date, Status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Table: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Encrypted Keys, Tokens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620356" y="4124749"/>
            <a:ext cx="5981844" cy="3984726"/>
            <a:chOff x="0" y="0"/>
            <a:chExt cx="204778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82921" y="4838700"/>
            <a:ext cx="5044915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Simplified and automated user flows for transactions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updates and notifications</a:t>
            </a:r>
          </a:p>
        </p:txBody>
      </p: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TextBox 20"/>
          <p:cNvSpPr txBox="1"/>
          <p:nvPr/>
        </p:nvSpPr>
        <p:spPr>
          <a:xfrm>
            <a:off x="395311" y="1008034"/>
            <a:ext cx="18121289" cy="3200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8800" b="1" u="none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DATABASE AND TO-BE PROCESS DESIGN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858351" y="4289957"/>
            <a:ext cx="5022216" cy="43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Design</a:t>
            </a:r>
            <a:endParaRPr lang="en-US" sz="2477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792446" y="4305300"/>
            <a:ext cx="4049606" cy="43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To-Be Process</a:t>
            </a:r>
            <a:endParaRPr lang="en-US" sz="2477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8220749" y="2988541"/>
            <a:ext cx="4858949" cy="5011805"/>
            <a:chOff x="0" y="-57150"/>
            <a:chExt cx="1279723" cy="13199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473360" y="571500"/>
            <a:ext cx="943264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9431" b="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TRANSITION REQUIREMENTS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4800" y="3785402"/>
            <a:ext cx="7867017" cy="4823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3600" b="1" dirty="0"/>
              <a:t>Technical Requirements:</a:t>
            </a:r>
            <a:r>
              <a:rPr lang="en-GB" sz="3600" dirty="0"/>
              <a:t> Server upgrades, third-party API integration</a:t>
            </a:r>
          </a:p>
          <a:p>
            <a:endParaRPr lang="en-GB" sz="3600" dirty="0"/>
          </a:p>
          <a:p>
            <a:r>
              <a:rPr lang="en-GB" sz="3600" b="1" dirty="0"/>
              <a:t>Organizational Requirements:</a:t>
            </a:r>
            <a:r>
              <a:rPr lang="en-GB" sz="3600" dirty="0"/>
              <a:t> Staff training, user communication</a:t>
            </a:r>
          </a:p>
          <a:p>
            <a:endParaRPr lang="en-GB" sz="3600" dirty="0"/>
          </a:p>
          <a:p>
            <a:r>
              <a:rPr lang="en-GB" sz="3600" b="1" dirty="0"/>
              <a:t>Data Migration:</a:t>
            </a:r>
            <a:r>
              <a:rPr lang="en-GB" sz="3600" dirty="0"/>
              <a:t> Secure transfer of user data to the wallet system</a:t>
            </a:r>
          </a:p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endParaRPr lang="en-US" sz="2290" spc="224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352800" y="4743070"/>
            <a:ext cx="2602836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48400" y="4713351"/>
            <a:ext cx="2602836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131964" y="4713351"/>
            <a:ext cx="2602836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51AD3A8A-1F60-0A6B-9E55-AD3DCE22D9C3}"/>
              </a:ext>
            </a:extLst>
          </p:cNvPr>
          <p:cNvGrpSpPr/>
          <p:nvPr/>
        </p:nvGrpSpPr>
        <p:grpSpPr>
          <a:xfrm>
            <a:off x="12027564" y="4756615"/>
            <a:ext cx="2602836" cy="3434885"/>
            <a:chOff x="0" y="0"/>
            <a:chExt cx="862412" cy="941838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ABA81CE8-7DA2-750E-0314-0FE2E5CB06A0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17975962-3093-3ACB-99F1-928305FAE566}"/>
                </a:ext>
              </a:extLst>
            </p:cNvPr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7" name="Group 6">
            <a:extLst>
              <a:ext uri="{FF2B5EF4-FFF2-40B4-BE49-F238E27FC236}">
                <a16:creationId xmlns:a16="http://schemas.microsoft.com/office/drawing/2014/main" id="{CAD0C2BB-0487-F755-0652-1CD2549451D9}"/>
              </a:ext>
            </a:extLst>
          </p:cNvPr>
          <p:cNvGrpSpPr/>
          <p:nvPr/>
        </p:nvGrpSpPr>
        <p:grpSpPr>
          <a:xfrm>
            <a:off x="457200" y="4761740"/>
            <a:ext cx="2602836" cy="3434885"/>
            <a:chOff x="0" y="0"/>
            <a:chExt cx="862412" cy="941838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A7385364-46BF-AFBB-86DA-C8434FF48324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1B229CAD-748F-88A3-1041-4AC697B47C29}"/>
                </a:ext>
              </a:extLst>
            </p:cNvPr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46" name="Group 6">
            <a:extLst>
              <a:ext uri="{FF2B5EF4-FFF2-40B4-BE49-F238E27FC236}">
                <a16:creationId xmlns:a16="http://schemas.microsoft.com/office/drawing/2014/main" id="{922FC517-4357-604C-9F0D-E2FB99D45A3D}"/>
              </a:ext>
            </a:extLst>
          </p:cNvPr>
          <p:cNvGrpSpPr/>
          <p:nvPr/>
        </p:nvGrpSpPr>
        <p:grpSpPr>
          <a:xfrm>
            <a:off x="14935200" y="4762500"/>
            <a:ext cx="2602836" cy="3434885"/>
            <a:chOff x="0" y="0"/>
            <a:chExt cx="862412" cy="941838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EE5F6A0A-134C-E708-B2F1-837468BBDAF6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0D431E15-5D58-1F5F-1C5B-39B742B75119}"/>
                </a:ext>
              </a:extLst>
            </p:cNvPr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B9C43E8-BDD3-5C0C-3F0D-6DD4615DA344}"/>
              </a:ext>
            </a:extLst>
          </p:cNvPr>
          <p:cNvSpPr txBox="1"/>
          <p:nvPr/>
        </p:nvSpPr>
        <p:spPr>
          <a:xfrm>
            <a:off x="3473040" y="4963863"/>
            <a:ext cx="2374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Ashiyana Patel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F67469-5854-E12E-2BC9-A6755DC9A8C4}"/>
              </a:ext>
            </a:extLst>
          </p:cNvPr>
          <p:cNvSpPr txBox="1"/>
          <p:nvPr/>
        </p:nvSpPr>
        <p:spPr>
          <a:xfrm>
            <a:off x="6463726" y="4968435"/>
            <a:ext cx="2374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Sandra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Okoye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40EE6C-5F93-4690-5F6A-0AA1DD7ACCDA}"/>
              </a:ext>
            </a:extLst>
          </p:cNvPr>
          <p:cNvSpPr txBox="1"/>
          <p:nvPr/>
        </p:nvSpPr>
        <p:spPr>
          <a:xfrm>
            <a:off x="9372444" y="4963863"/>
            <a:ext cx="2374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Het </a:t>
            </a:r>
          </a:p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Modi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2ADA10-F5BB-86B4-E3FA-A41C2A6E846E}"/>
              </a:ext>
            </a:extLst>
          </p:cNvPr>
          <p:cNvSpPr txBox="1"/>
          <p:nvPr/>
        </p:nvSpPr>
        <p:spPr>
          <a:xfrm>
            <a:off x="12242092" y="4963863"/>
            <a:ext cx="2374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Vrishin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Patel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D7EDE9-2475-1A4E-5234-04964BB88720}"/>
              </a:ext>
            </a:extLst>
          </p:cNvPr>
          <p:cNvSpPr txBox="1"/>
          <p:nvPr/>
        </p:nvSpPr>
        <p:spPr>
          <a:xfrm>
            <a:off x="15103468" y="4963863"/>
            <a:ext cx="2374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Ashish Manu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A8F1C1-363B-1A2B-6FB9-AF73B01D12CC}"/>
              </a:ext>
            </a:extLst>
          </p:cNvPr>
          <p:cNvSpPr txBox="1"/>
          <p:nvPr/>
        </p:nvSpPr>
        <p:spPr>
          <a:xfrm>
            <a:off x="653607" y="4968435"/>
            <a:ext cx="2374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Favour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sz="3600" b="1" dirty="0" err="1">
                <a:solidFill>
                  <a:schemeClr val="bg1"/>
                </a:solidFill>
                <a:latin typeface="Arial" panose="020B0604020202020204" pitchFamily="34" charset="0"/>
              </a:rPr>
              <a:t>Ukaegbu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2A6D3-3793-5068-CAD5-11E18301E86D}"/>
              </a:ext>
            </a:extLst>
          </p:cNvPr>
          <p:cNvSpPr txBox="1"/>
          <p:nvPr/>
        </p:nvSpPr>
        <p:spPr>
          <a:xfrm>
            <a:off x="609600" y="6457771"/>
            <a:ext cx="2374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Project 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Manager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FC24A-CD2F-9612-48E4-78BBE9D331E9}"/>
              </a:ext>
            </a:extLst>
          </p:cNvPr>
          <p:cNvSpPr txBox="1"/>
          <p:nvPr/>
        </p:nvSpPr>
        <p:spPr>
          <a:xfrm>
            <a:off x="3553161" y="6474057"/>
            <a:ext cx="2374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Business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Analyst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E4003-1A33-93A6-17E2-51BA90D7F05E}"/>
              </a:ext>
            </a:extLst>
          </p:cNvPr>
          <p:cNvSpPr txBox="1"/>
          <p:nvPr/>
        </p:nvSpPr>
        <p:spPr>
          <a:xfrm>
            <a:off x="6405552" y="6474057"/>
            <a:ext cx="2374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Marketing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Specialist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98800-6A2A-CC7D-2DB8-B7928096CE54}"/>
              </a:ext>
            </a:extLst>
          </p:cNvPr>
          <p:cNvSpPr txBox="1"/>
          <p:nvPr/>
        </p:nvSpPr>
        <p:spPr>
          <a:xfrm>
            <a:off x="9421548" y="6478253"/>
            <a:ext cx="2374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Financial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Analyst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DB4362-2471-F9E5-52D8-735061D3B112}"/>
              </a:ext>
            </a:extLst>
          </p:cNvPr>
          <p:cNvSpPr txBox="1"/>
          <p:nvPr/>
        </p:nvSpPr>
        <p:spPr>
          <a:xfrm>
            <a:off x="12256008" y="6469329"/>
            <a:ext cx="23743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Analyst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CF988-AF5B-D95B-C43B-A96C9A3929A3}"/>
              </a:ext>
            </a:extLst>
          </p:cNvPr>
          <p:cNvSpPr txBox="1"/>
          <p:nvPr/>
        </p:nvSpPr>
        <p:spPr>
          <a:xfrm>
            <a:off x="15099636" y="6483359"/>
            <a:ext cx="243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Software 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Developer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2782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b="1" spc="80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APPLICATION</a:t>
            </a:r>
          </a:p>
          <a:p>
            <a:pPr algn="l">
              <a:lnSpc>
                <a:spcPts val="11349"/>
              </a:lnSpc>
            </a:pPr>
            <a:r>
              <a:rPr lang="en-US" sz="8224" b="1" spc="80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DESIGN</a:t>
            </a:r>
          </a:p>
        </p:txBody>
      </p:sp>
      <p:pic>
        <p:nvPicPr>
          <p:cNvPr id="5" name="Evo-Konnect Mobile Wallet Application">
            <a:hlinkClick r:id="" action="ppaction://media"/>
            <a:extLst>
              <a:ext uri="{FF2B5EF4-FFF2-40B4-BE49-F238E27FC236}">
                <a16:creationId xmlns:a16="http://schemas.microsoft.com/office/drawing/2014/main" id="{6AE44D13-C58E-4AFC-CA38-12D77DB3C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8635" y="388937"/>
            <a:ext cx="4922837" cy="950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TEST STRATEGIES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94507" y="6134100"/>
            <a:ext cx="4058693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Unit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Integration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System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Acceptance   Testing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72688" y="6363983"/>
            <a:ext cx="3542623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Selenium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JIRA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Postman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Appium</a:t>
            </a:r>
            <a:endParaRPr lang="en-US" sz="2800" b="1" spc="168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78209" y="6363983"/>
            <a:ext cx="3542623" cy="158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All critical and high-priority issues resolved</a:t>
            </a:r>
          </a:p>
          <a:p>
            <a:pPr algn="ctr">
              <a:lnSpc>
                <a:spcPts val="2377"/>
              </a:lnSpc>
            </a:pPr>
            <a:endParaRPr lang="en-US" sz="1722" spc="168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858454" y="5524500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TESTING PHASE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5524500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TOOLS USED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5524500"/>
            <a:ext cx="2974893" cy="49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EXIT CRITERIA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771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580377">
            <a:off x="13377024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533400" y="147067"/>
            <a:ext cx="10923457" cy="3200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RECOMMENDED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E81DD6-FD3E-9AE5-FA9B-7B44444B713E}"/>
              </a:ext>
            </a:extLst>
          </p:cNvPr>
          <p:cNvSpPr/>
          <p:nvPr/>
        </p:nvSpPr>
        <p:spPr>
          <a:xfrm>
            <a:off x="762001" y="3314700"/>
            <a:ext cx="12420600" cy="36576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b="1" dirty="0">
                <a:solidFill>
                  <a:schemeClr val="tx1"/>
                </a:solidFill>
              </a:rPr>
              <a:t>Key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tx1"/>
                </a:solidFill>
              </a:rPr>
              <a:t>Contactless Payments: Tap-to-pay functionality for faster transactions.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tx1"/>
                </a:solidFill>
              </a:rPr>
              <a:t>In-App Transactions: Pay bills, transfer funds, peer-to-peer, and recharge directly within the app.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tx1"/>
                </a:solidFill>
              </a:rPr>
              <a:t>Loyalty Program Integration: </a:t>
            </a:r>
            <a:r>
              <a:rPr lang="en-US" sz="3200" b="1" dirty="0">
                <a:solidFill>
                  <a:schemeClr val="tx1"/>
                </a:solidFill>
              </a:rPr>
              <a:t>Users can earn, track, and redeem loyalty points directly within the wallet.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361D5D-B082-871E-E52A-AE1BF06AD012}"/>
              </a:ext>
            </a:extLst>
          </p:cNvPr>
          <p:cNvSpPr/>
          <p:nvPr/>
        </p:nvSpPr>
        <p:spPr>
          <a:xfrm>
            <a:off x="762000" y="7124700"/>
            <a:ext cx="14504856" cy="29337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b="1" dirty="0">
                <a:solidFill>
                  <a:schemeClr val="tx1"/>
                </a:solidFill>
              </a:rPr>
              <a:t>Why This Solution?</a:t>
            </a:r>
          </a:p>
          <a:p>
            <a:endParaRPr lang="en-GB" sz="3200" b="1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tx1"/>
                </a:solidFill>
              </a:rPr>
              <a:t>Customer Demand: Aligns with increasing preference for digital wallets.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tx1"/>
                </a:solidFill>
              </a:rPr>
              <a:t>Revenue Growth: Monetize through transaction fees and partnership opportunities.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tx1"/>
                </a:solidFill>
              </a:rPr>
              <a:t>Competitive Edge: Differentiates Evo-Konnect from competitors in the market.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5039F7-17C8-2A1F-1A07-CAB9C88E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2" t="2254" r="1042" b="2555"/>
          <a:stretch/>
        </p:blipFill>
        <p:spPr>
          <a:xfrm>
            <a:off x="0" y="190500"/>
            <a:ext cx="18288000" cy="10321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975BC5-7A85-76EB-C1C9-13FABE944056}"/>
              </a:ext>
            </a:extLst>
          </p:cNvPr>
          <p:cNvSpPr/>
          <p:nvPr/>
        </p:nvSpPr>
        <p:spPr>
          <a:xfrm>
            <a:off x="0" y="-34637"/>
            <a:ext cx="18288000" cy="20539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AF024-3681-D8AA-D657-E3343A368EA9}"/>
              </a:ext>
            </a:extLst>
          </p:cNvPr>
          <p:cNvSpPr txBox="1"/>
          <p:nvPr/>
        </p:nvSpPr>
        <p:spPr>
          <a:xfrm>
            <a:off x="914400" y="190500"/>
            <a:ext cx="16840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  <a:latin typeface="Oswald Bold" panose="00000800000000000000" charset="0"/>
              </a:rPr>
              <a:t>TRANSITION AND FUTURE STEPS</a:t>
            </a:r>
          </a:p>
        </p:txBody>
      </p:sp>
    </p:spTree>
    <p:extLst>
      <p:ext uri="{BB962C8B-B14F-4D97-AF65-F5344CB8AC3E}">
        <p14:creationId xmlns:p14="http://schemas.microsoft.com/office/powerpoint/2010/main" val="340460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72F4E-FC26-E9CE-105A-EBA335F7C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8DE60A-C4B7-297E-6E95-272531615A6B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C582A99-B42E-1633-7C7B-A998AD458D38}"/>
              </a:ext>
            </a:extLst>
          </p:cNvPr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89F7597-4EFB-D1D7-F68C-94F3F2E3BCEE}"/>
              </a:ext>
            </a:extLst>
          </p:cNvPr>
          <p:cNvGrpSpPr/>
          <p:nvPr/>
        </p:nvGrpSpPr>
        <p:grpSpPr>
          <a:xfrm>
            <a:off x="2833549" y="4777863"/>
            <a:ext cx="3507033" cy="2880237"/>
            <a:chOff x="0" y="0"/>
            <a:chExt cx="1075555" cy="86243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AEB5A0C-6D6C-FD9C-EDCD-65319C655ECC}"/>
                </a:ext>
              </a:extLst>
            </p:cNvPr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96BC093-0E7A-67D9-5669-B2BB5FBF9649}"/>
                </a:ext>
              </a:extLst>
            </p:cNvPr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96F86C0-75F7-F3EF-FBF0-032952A76CD5}"/>
              </a:ext>
            </a:extLst>
          </p:cNvPr>
          <p:cNvGrpSpPr/>
          <p:nvPr/>
        </p:nvGrpSpPr>
        <p:grpSpPr>
          <a:xfrm>
            <a:off x="2895600" y="3686789"/>
            <a:ext cx="3444982" cy="847111"/>
            <a:chOff x="0" y="0"/>
            <a:chExt cx="1075555" cy="31070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1423169-5955-1978-FD99-28A7650B51F1}"/>
                </a:ext>
              </a:extLst>
            </p:cNvPr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34D8CE9-7628-B25C-C3E3-05AFD9738F89}"/>
                </a:ext>
              </a:extLst>
            </p:cNvPr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9D2B7C8-7DEA-F351-FB4D-6A872A7237DB}"/>
              </a:ext>
            </a:extLst>
          </p:cNvPr>
          <p:cNvGrpSpPr/>
          <p:nvPr/>
        </p:nvGrpSpPr>
        <p:grpSpPr>
          <a:xfrm>
            <a:off x="7010400" y="4798695"/>
            <a:ext cx="4511601" cy="2351362"/>
            <a:chOff x="0" y="0"/>
            <a:chExt cx="1075555" cy="86243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4834557-4CA9-5643-B9AE-A1E012E9D24B}"/>
                </a:ext>
              </a:extLst>
            </p:cNvPr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EAC4170-8E5B-A513-6D16-067D4AD7781C}"/>
                </a:ext>
              </a:extLst>
            </p:cNvPr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ED39A10-7443-DEF3-4E18-4A1BBEC30C98}"/>
              </a:ext>
            </a:extLst>
          </p:cNvPr>
          <p:cNvGrpSpPr/>
          <p:nvPr/>
        </p:nvGrpSpPr>
        <p:grpSpPr>
          <a:xfrm>
            <a:off x="7010400" y="3704114"/>
            <a:ext cx="4457810" cy="847111"/>
            <a:chOff x="0" y="0"/>
            <a:chExt cx="1075555" cy="310705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602ADE7-633A-9376-6509-7EAA01E438E3}"/>
                </a:ext>
              </a:extLst>
            </p:cNvPr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0E71E4E-5E8B-0180-6DDD-F54460425501}"/>
                </a:ext>
              </a:extLst>
            </p:cNvPr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051F6CB5-2730-49C9-EE32-A740782160F5}"/>
              </a:ext>
            </a:extLst>
          </p:cNvPr>
          <p:cNvGrpSpPr/>
          <p:nvPr/>
        </p:nvGrpSpPr>
        <p:grpSpPr>
          <a:xfrm>
            <a:off x="12192000" y="4763338"/>
            <a:ext cx="4506484" cy="2351362"/>
            <a:chOff x="0" y="0"/>
            <a:chExt cx="1075555" cy="86243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AFFEFC7-A552-D37C-5297-44C5AAF8E8DF}"/>
                </a:ext>
              </a:extLst>
            </p:cNvPr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14E1A9DF-B094-C017-9C0F-745B476C3A89}"/>
                </a:ext>
              </a:extLst>
            </p:cNvPr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C6EA139-6B5C-4811-6323-10D7156B2BEF}"/>
              </a:ext>
            </a:extLst>
          </p:cNvPr>
          <p:cNvGrpSpPr/>
          <p:nvPr/>
        </p:nvGrpSpPr>
        <p:grpSpPr>
          <a:xfrm>
            <a:off x="12192000" y="3771900"/>
            <a:ext cx="4506484" cy="847111"/>
            <a:chOff x="0" y="0"/>
            <a:chExt cx="1075555" cy="310705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71B5C73-584B-4241-93A7-1BA3101F1643}"/>
                </a:ext>
              </a:extLst>
            </p:cNvPr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987F8376-93C6-0D49-DB32-A64E8DAD0341}"/>
                </a:ext>
              </a:extLst>
            </p:cNvPr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8F361F1C-59DE-C4E2-AC78-A4321C7AE74C}"/>
              </a:ext>
            </a:extLst>
          </p:cNvPr>
          <p:cNvSpPr txBox="1"/>
          <p:nvPr/>
        </p:nvSpPr>
        <p:spPr>
          <a:xfrm>
            <a:off x="1028700" y="945954"/>
            <a:ext cx="16749112" cy="1533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3E1BF26-2EF2-99F4-D1E1-B0B2143A8E26}"/>
              </a:ext>
            </a:extLst>
          </p:cNvPr>
          <p:cNvSpPr txBox="1"/>
          <p:nvPr/>
        </p:nvSpPr>
        <p:spPr>
          <a:xfrm>
            <a:off x="3024234" y="3856721"/>
            <a:ext cx="3316348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GB" sz="3200" b="1" dirty="0"/>
              <a:t>Innovative Solution</a:t>
            </a:r>
            <a:endParaRPr lang="en-US" sz="3200" b="1" spc="265" dirty="0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A546BB0-CC22-DA7B-FB48-26D91EE2DE7C}"/>
              </a:ext>
            </a:extLst>
          </p:cNvPr>
          <p:cNvSpPr txBox="1"/>
          <p:nvPr/>
        </p:nvSpPr>
        <p:spPr>
          <a:xfrm>
            <a:off x="3079260" y="4876232"/>
            <a:ext cx="335049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3200" dirty="0"/>
              <a:t>Mobile Wallet integration offers secure, seamless, and user-friendly functionality.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462F2E8-DBE1-638C-442D-5AD087CE9C97}"/>
              </a:ext>
            </a:extLst>
          </p:cNvPr>
          <p:cNvSpPr txBox="1"/>
          <p:nvPr/>
        </p:nvSpPr>
        <p:spPr>
          <a:xfrm>
            <a:off x="7411890" y="3890424"/>
            <a:ext cx="354909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and Support</a:t>
            </a:r>
            <a:endParaRPr lang="en-US" sz="3200" spc="265" dirty="0">
              <a:solidFill>
                <a:srgbClr val="231F20"/>
              </a:solidFill>
              <a:ea typeface="Oswald"/>
              <a:cs typeface="Oswald"/>
              <a:sym typeface="Oswa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FA7884A-BA0D-28F5-2352-EAE8B830DC13}"/>
              </a:ext>
            </a:extLst>
          </p:cNvPr>
          <p:cNvSpPr txBox="1"/>
          <p:nvPr/>
        </p:nvSpPr>
        <p:spPr>
          <a:xfrm>
            <a:off x="7064191" y="4797078"/>
            <a:ext cx="417159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dirty="0"/>
              <a:t>Comprehensive user tutorials, staff training, and a 24/7 helpdesk ensure smooth adoption and usage of the wallet.</a:t>
            </a:r>
            <a:endParaRPr lang="en-US" sz="3200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172F6DC0-F35C-54EE-8550-5C46549999CB}"/>
              </a:ext>
            </a:extLst>
          </p:cNvPr>
          <p:cNvSpPr txBox="1"/>
          <p:nvPr/>
        </p:nvSpPr>
        <p:spPr>
          <a:xfrm>
            <a:off x="12379916" y="3924300"/>
            <a:ext cx="369828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Milestones</a:t>
            </a:r>
            <a:endParaRPr lang="en-US" sz="3200" spc="265" dirty="0">
              <a:solidFill>
                <a:srgbClr val="231F20"/>
              </a:solidFill>
              <a:ea typeface="Oswald"/>
              <a:cs typeface="Oswald"/>
              <a:sym typeface="Oswa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9831966-3B49-1EC6-A7A5-66173CB1CF5A}"/>
              </a:ext>
            </a:extLst>
          </p:cNvPr>
          <p:cNvSpPr txBox="1"/>
          <p:nvPr/>
        </p:nvSpPr>
        <p:spPr>
          <a:xfrm>
            <a:off x="12402110" y="4931875"/>
            <a:ext cx="429637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/>
              <a:t>Each milestone ensured progress was measured, risks were managed, and deliverables were aligned with objectives.</a:t>
            </a:r>
            <a:endParaRPr lang="en-US" sz="3200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081C4CAC-7E5C-9AC1-110F-02E2D20ADA58}"/>
              </a:ext>
            </a:extLst>
          </p:cNvPr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49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5019320" y="2171700"/>
            <a:ext cx="1400485" cy="7696200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419100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AGENDA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8D6664-5F7F-2DCA-7E65-A88D08F26CAD}"/>
              </a:ext>
            </a:extLst>
          </p:cNvPr>
          <p:cNvSpPr txBox="1"/>
          <p:nvPr/>
        </p:nvSpPr>
        <p:spPr>
          <a:xfrm>
            <a:off x="6527302" y="2095500"/>
            <a:ext cx="9246098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Executive Summary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dirty="0">
                <a:latin typeface="Arial" panose="020B0604020202020204" pitchFamily="34" charset="0"/>
              </a:rPr>
              <a:t>About the Project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Charter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Opportunity </a:t>
            </a:r>
            <a:endParaRPr lang="en-US" altLang="en-US" sz="3200" dirty="0"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SWOT Analysis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dirty="0">
                <a:latin typeface="Arial" panose="020B0604020202020204" pitchFamily="34" charset="0"/>
              </a:rPr>
              <a:t>User Stories/Acceptance Criteria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“As-Is” Process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dirty="0">
                <a:latin typeface="Arial" panose="020B0604020202020204" pitchFamily="34" charset="0"/>
              </a:rPr>
              <a:t>Dashboard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Timeline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Cost-Benefit Analysis and ROI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 Faced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dirty="0">
                <a:latin typeface="Arial" panose="020B0604020202020204" pitchFamily="34" charset="0"/>
              </a:rPr>
              <a:t>Implementation Strategies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and Process Design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 Evaluation and Recommendation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Transition Requirements and Next Steps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phone and a credit card&#10;&#10;Description automatically generated">
            <a:extLst>
              <a:ext uri="{FF2B5EF4-FFF2-40B4-BE49-F238E27FC236}">
                <a16:creationId xmlns:a16="http://schemas.microsoft.com/office/drawing/2014/main" id="{938CEF00-B331-90E0-7244-5F0FA7B41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639" r="9639" b="-1"/>
          <a:stretch/>
        </p:blipFill>
        <p:spPr>
          <a:xfrm>
            <a:off x="1" y="10"/>
            <a:ext cx="14504463" cy="10286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4F919-CA26-B688-0497-9E0F72CE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7415" y="547687"/>
            <a:ext cx="5733283" cy="2849868"/>
          </a:xfrm>
        </p:spPr>
        <p:txBody>
          <a:bodyPr>
            <a:normAutofit/>
          </a:bodyPr>
          <a:lstStyle/>
          <a:p>
            <a:r>
              <a:rPr lang="en-CA" sz="6000" dirty="0">
                <a:latin typeface="Oswald Bold" panose="00000800000000000000" charset="0"/>
              </a:rPr>
              <a:t>EXECUTIVE</a:t>
            </a:r>
            <a:r>
              <a:rPr lang="en-CA" sz="6000" dirty="0"/>
              <a:t> </a:t>
            </a:r>
            <a:r>
              <a:rPr lang="en-CA" sz="6000" dirty="0">
                <a:latin typeface="Oswald Bold" panose="00000800000000000000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8A14-B274-1017-3E67-911FB081E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415" y="3238501"/>
            <a:ext cx="6609585" cy="6026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Evo-Konnect seeks to integrate a mobile wallet into its existing services to enhance customer engagement, retention, and revenue generation. The mobile wallet will allow seamless, secure transactions, providing a superior user experience. This aligns with Evo-Konnect's strategic goal to lead in digital services.</a:t>
            </a:r>
            <a:endParaRPr lang="en-CA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CCC8D-2D0F-2172-BDB7-6BB5DB87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3BAE12-D270-459D-897B-6833652BB16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5936D-8245-39DE-CF49-713BCF375AD5}"/>
              </a:ext>
            </a:extLst>
          </p:cNvPr>
          <p:cNvSpPr txBox="1"/>
          <p:nvPr/>
        </p:nvSpPr>
        <p:spPr>
          <a:xfrm>
            <a:off x="12317647" y="10086945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900"/>
              </a:spcAft>
            </a:pPr>
            <a:r>
              <a:rPr lang="en-CA" sz="700">
                <a:solidFill>
                  <a:srgbClr val="FFFFFF"/>
                </a:solidFill>
                <a:hlinkClick r:id="rId3" tooltip="https://researchleap.com/e-wallet-transactional-framework-digital-economy-perspective-islamic-financial-engineer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4"/>
            <a:ext cx="9610044" cy="2298595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2465422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231432" y="888605"/>
            <a:ext cx="12406863" cy="1591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8800" b="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ABOUT THE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Scope: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secure and scalable mobile wallet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with existing Evo-Konnect services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on iOS and Android platforms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8899" y="6005886"/>
            <a:ext cx="713218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Deliverables: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Functional mobile wallet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 testing and deployment strategy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Constraints: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Time (6 months), Budget ($500,000) 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265C-D8C4-DDEF-1180-B2F6EDF4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6E7A34-9CE9-4A73-4ABE-5ACA01598320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5B01093-A933-6F92-63B4-57B70327EA7F}"/>
              </a:ext>
            </a:extLst>
          </p:cNvPr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2F40B67-657A-F072-4891-1897E80B66E3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238B2D5-F81A-E6AA-4F79-9AFECFAA6F9C}"/>
                </a:ext>
              </a:extLst>
            </p:cNvPr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B67EEBD-BE8B-9845-CDA1-6E00E4CBC686}"/>
              </a:ext>
            </a:extLst>
          </p:cNvPr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17FB177-24F1-8845-B3EC-B56DE8347163}"/>
              </a:ext>
            </a:extLst>
          </p:cNvPr>
          <p:cNvGrpSpPr/>
          <p:nvPr/>
        </p:nvGrpSpPr>
        <p:grpSpPr>
          <a:xfrm>
            <a:off x="838200" y="3910995"/>
            <a:ext cx="9610044" cy="2298595"/>
            <a:chOff x="0" y="0"/>
            <a:chExt cx="3682024" cy="74674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728E3FD-7990-57D7-13E9-0678D6566E02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14DF2C5-06CF-8739-D467-EFF3C35180BE}"/>
                </a:ext>
              </a:extLst>
            </p:cNvPr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7BA4C89-57D2-8A3F-483A-4919075F5397}"/>
              </a:ext>
            </a:extLst>
          </p:cNvPr>
          <p:cNvSpPr/>
          <p:nvPr/>
        </p:nvSpPr>
        <p:spPr>
          <a:xfrm>
            <a:off x="1170244" y="4188012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E03B1D3-75D3-D31F-8332-B094F0F7E7D8}"/>
              </a:ext>
            </a:extLst>
          </p:cNvPr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A14D927-27DF-1C84-F3B1-FE273C67CB53}"/>
              </a:ext>
            </a:extLst>
          </p:cNvPr>
          <p:cNvGrpSpPr/>
          <p:nvPr/>
        </p:nvGrpSpPr>
        <p:grpSpPr>
          <a:xfrm>
            <a:off x="838200" y="6292138"/>
            <a:ext cx="9610044" cy="2465422"/>
            <a:chOff x="0" y="0"/>
            <a:chExt cx="3682024" cy="746746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F50D456-8807-4295-E8DA-501EC0565436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16929E3-146C-EF42-DC92-80329D08A361}"/>
                </a:ext>
              </a:extLst>
            </p:cNvPr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D211408-70BF-BBE5-8627-49F1DFB79E4B}"/>
              </a:ext>
            </a:extLst>
          </p:cNvPr>
          <p:cNvSpPr/>
          <p:nvPr/>
        </p:nvSpPr>
        <p:spPr>
          <a:xfrm>
            <a:off x="1067808" y="6677265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1809B9B-1173-834C-8AE0-FF1505A0787D}"/>
              </a:ext>
            </a:extLst>
          </p:cNvPr>
          <p:cNvSpPr txBox="1"/>
          <p:nvPr/>
        </p:nvSpPr>
        <p:spPr>
          <a:xfrm>
            <a:off x="231432" y="888605"/>
            <a:ext cx="12406863" cy="1591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8800" b="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PROJECT CHARTER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1736452-1CC6-C5F3-C7DB-A42DD92B2013}"/>
              </a:ext>
            </a:extLst>
          </p:cNvPr>
          <p:cNvSpPr txBox="1"/>
          <p:nvPr/>
        </p:nvSpPr>
        <p:spPr>
          <a:xfrm>
            <a:off x="2604908" y="4139436"/>
            <a:ext cx="713218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2800" b="1" dirty="0"/>
              <a:t>Project Justification</a:t>
            </a:r>
            <a:r>
              <a:rPr lang="en-GB" sz="28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To enhance customer convenience, boost transaction efficiency, and improve user retention through a secure, scalable mobile wallet solution.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F57E52B-BF0A-E98E-5E84-DA2FAF5D4B38}"/>
              </a:ext>
            </a:extLst>
          </p:cNvPr>
          <p:cNvSpPr txBox="1"/>
          <p:nvPr/>
        </p:nvSpPr>
        <p:spPr>
          <a:xfrm>
            <a:off x="2604908" y="6520577"/>
            <a:ext cx="7132181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2800" b="1" dirty="0"/>
              <a:t>Success Criteria</a:t>
            </a:r>
            <a:r>
              <a:rPr lang="en-GB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10,000 new users in the first 3 months.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90% customer satisfaction rate based on feedback surveys.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Secure, bug-free deployment within 6 months.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5F3A2DD-05D3-4581-4264-86CC0471FAEB}"/>
              </a:ext>
            </a:extLst>
          </p:cNvPr>
          <p:cNvSpPr/>
          <p:nvPr/>
        </p:nvSpPr>
        <p:spPr>
          <a:xfrm>
            <a:off x="-2779578" y="753880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1" name="Group 8">
            <a:extLst>
              <a:ext uri="{FF2B5EF4-FFF2-40B4-BE49-F238E27FC236}">
                <a16:creationId xmlns:a16="http://schemas.microsoft.com/office/drawing/2014/main" id="{99939464-BA52-79AD-D597-D3FAAC2C64B0}"/>
              </a:ext>
            </a:extLst>
          </p:cNvPr>
          <p:cNvGrpSpPr/>
          <p:nvPr/>
        </p:nvGrpSpPr>
        <p:grpSpPr>
          <a:xfrm>
            <a:off x="838200" y="2552700"/>
            <a:ext cx="9610044" cy="1254550"/>
            <a:chOff x="0" y="0"/>
            <a:chExt cx="3682024" cy="746746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B981823-601E-914C-7B06-D0317D5CEE8B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A7287F4E-1C99-0877-8449-B9CBC31EA5E4}"/>
                </a:ext>
              </a:extLst>
            </p:cNvPr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1CF211C-1143-8D52-54F1-CC9382F2803C}"/>
              </a:ext>
            </a:extLst>
          </p:cNvPr>
          <p:cNvSpPr txBox="1"/>
          <p:nvPr/>
        </p:nvSpPr>
        <p:spPr>
          <a:xfrm>
            <a:off x="1179388" y="2739862"/>
            <a:ext cx="10533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Title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Evo-Konnect Mobile Wallet Development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Prepared By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en-US" sz="2400" dirty="0" err="1">
                <a:latin typeface="Arial" panose="020B0604020202020204" pitchFamily="34" charset="0"/>
              </a:rPr>
              <a:t>Favour</a:t>
            </a:r>
            <a:r>
              <a:rPr lang="en-US" altLang="en-US" sz="2400" dirty="0">
                <a:latin typeface="Arial" panose="020B0604020202020204" pitchFamily="34" charset="0"/>
              </a:rPr>
              <a:t>, Ashiyana, Het, </a:t>
            </a:r>
            <a:r>
              <a:rPr lang="en-US" altLang="en-US" sz="2400" dirty="0" err="1">
                <a:latin typeface="Arial" panose="020B0604020202020204" pitchFamily="34" charset="0"/>
              </a:rPr>
              <a:t>Vrishin</a:t>
            </a:r>
            <a:r>
              <a:rPr lang="en-US" altLang="en-US" sz="2400" dirty="0">
                <a:latin typeface="Arial" panose="020B0604020202020204" pitchFamily="34" charset="0"/>
              </a:rPr>
              <a:t>, Sandra, Ashish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Picture 26" descr="Mobile device with apps">
            <a:extLst>
              <a:ext uri="{FF2B5EF4-FFF2-40B4-BE49-F238E27FC236}">
                <a16:creationId xmlns:a16="http://schemas.microsoft.com/office/drawing/2014/main" id="{256B5F6E-639B-9741-623F-81E519B25D1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4757" r="5187"/>
          <a:stretch/>
        </p:blipFill>
        <p:spPr>
          <a:xfrm>
            <a:off x="10702996" y="1039748"/>
            <a:ext cx="7303726" cy="820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9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AAFAF-A0F7-99AF-0FEE-C7B18D10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0" t="17190" r="1443" b="9518"/>
          <a:stretch/>
        </p:blipFill>
        <p:spPr>
          <a:xfrm>
            <a:off x="12192" y="2209799"/>
            <a:ext cx="18288000" cy="8077201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ECE56E0-21C1-DFE9-5555-589573A0BBD6}"/>
              </a:ext>
            </a:extLst>
          </p:cNvPr>
          <p:cNvGrpSpPr/>
          <p:nvPr/>
        </p:nvGrpSpPr>
        <p:grpSpPr>
          <a:xfrm>
            <a:off x="12192" y="-114301"/>
            <a:ext cx="18288000" cy="2324099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C76EFF1-1C9F-4751-0823-C3D807CFE0A5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0593E50-312B-C406-CDE8-F9B7E8405799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7">
            <a:extLst>
              <a:ext uri="{FF2B5EF4-FFF2-40B4-BE49-F238E27FC236}">
                <a16:creationId xmlns:a16="http://schemas.microsoft.com/office/drawing/2014/main" id="{0605B073-AC2E-01FF-56DB-10D4F27C26F0}"/>
              </a:ext>
            </a:extLst>
          </p:cNvPr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316C3A51-CFC9-14AB-7251-816CC0D767DB}"/>
              </a:ext>
            </a:extLst>
          </p:cNvPr>
          <p:cNvSpPr txBox="1"/>
          <p:nvPr/>
        </p:nvSpPr>
        <p:spPr>
          <a:xfrm>
            <a:off x="1981200" y="456229"/>
            <a:ext cx="159258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THE BUSINESS OPPORTUNITY</a:t>
            </a:r>
          </a:p>
        </p:txBody>
      </p:sp>
    </p:spTree>
    <p:extLst>
      <p:ext uri="{BB962C8B-B14F-4D97-AF65-F5344CB8AC3E}">
        <p14:creationId xmlns:p14="http://schemas.microsoft.com/office/powerpoint/2010/main" val="218836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F0F34-A43C-A125-7254-7330A710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1" t="21399" r="5960" b="2688"/>
          <a:stretch/>
        </p:blipFill>
        <p:spPr>
          <a:xfrm>
            <a:off x="-76200" y="1562100"/>
            <a:ext cx="18349598" cy="8763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58DF51-0962-6EB5-0DF1-88E0B47DD2B7}"/>
              </a:ext>
            </a:extLst>
          </p:cNvPr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6B74D6-D545-9DF7-5E47-D2487D8578D0}"/>
              </a:ext>
            </a:extLst>
          </p:cNvPr>
          <p:cNvSpPr txBox="1"/>
          <p:nvPr/>
        </p:nvSpPr>
        <p:spPr>
          <a:xfrm>
            <a:off x="990600" y="419100"/>
            <a:ext cx="16535400" cy="144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solidFill>
                  <a:schemeClr val="bg1"/>
                </a:solidFill>
                <a:latin typeface="Oswald Bold" panose="00000800000000000000" charset="0"/>
              </a:rPr>
              <a:t>SWOT ANALYSIS</a:t>
            </a:r>
          </a:p>
        </p:txBody>
      </p:sp>
    </p:spTree>
    <p:extLst>
      <p:ext uri="{BB962C8B-B14F-4D97-AF65-F5344CB8AC3E}">
        <p14:creationId xmlns:p14="http://schemas.microsoft.com/office/powerpoint/2010/main" val="238863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B8A3A12D-393A-13D1-EE59-1FDCDE0BEBF6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0B22BD94-5198-D2C3-1DA8-F8353729EA16}"/>
              </a:ext>
            </a:extLst>
          </p:cNvPr>
          <p:cNvGrpSpPr/>
          <p:nvPr/>
        </p:nvGrpSpPr>
        <p:grpSpPr>
          <a:xfrm>
            <a:off x="12192" y="-114301"/>
            <a:ext cx="18288000" cy="2324099"/>
            <a:chOff x="0" y="0"/>
            <a:chExt cx="4816593" cy="8128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8D9C1D2D-1C74-1B02-8CE4-7C69E585418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EA683751-258B-9C3E-5F02-B660A81EEB2E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7">
            <a:extLst>
              <a:ext uri="{FF2B5EF4-FFF2-40B4-BE49-F238E27FC236}">
                <a16:creationId xmlns:a16="http://schemas.microsoft.com/office/drawing/2014/main" id="{1D143EA2-8BFF-7742-7A9C-8CBF7BAC1409}"/>
              </a:ext>
            </a:extLst>
          </p:cNvPr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FE17E72-5560-1389-13AD-C7CB6428D2D1}"/>
              </a:ext>
            </a:extLst>
          </p:cNvPr>
          <p:cNvSpPr txBox="1"/>
          <p:nvPr/>
        </p:nvSpPr>
        <p:spPr>
          <a:xfrm>
            <a:off x="0" y="456229"/>
            <a:ext cx="18275808" cy="1229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5400" b="1" spc="786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USER STORY: ENHANCING CUSTOMER EXPERIENCE</a:t>
            </a:r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BA1FF3D6-BC7A-76E4-910B-0C3F3C1C08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364247"/>
              </p:ext>
            </p:extLst>
          </p:nvPr>
        </p:nvGraphicFramePr>
        <p:xfrm>
          <a:off x="838200" y="2701366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9955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946</Words>
  <Application>Microsoft Office PowerPoint</Application>
  <PresentationFormat>Custom</PresentationFormat>
  <Paragraphs>193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Montserrat Light</vt:lpstr>
      <vt:lpstr>DM Sans</vt:lpstr>
      <vt:lpstr>DM Sans Italics</vt:lpstr>
      <vt:lpstr>DM Sans Bold</vt:lpstr>
      <vt:lpstr>Oswald Bold</vt:lpstr>
      <vt:lpstr>Arial</vt:lpstr>
      <vt:lpstr>Calibri</vt:lpstr>
      <vt:lpstr>Oswald</vt:lpstr>
      <vt:lpstr>Montserrat Classic Bold</vt:lpstr>
      <vt:lpstr>Wingdings</vt:lpstr>
      <vt:lpstr>Office Theme</vt:lpstr>
      <vt:lpstr>PowerPoint Presentation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Ashiyana</dc:creator>
  <cp:lastModifiedBy>HET MODI</cp:lastModifiedBy>
  <cp:revision>23</cp:revision>
  <dcterms:created xsi:type="dcterms:W3CDTF">2006-08-16T00:00:00Z</dcterms:created>
  <dcterms:modified xsi:type="dcterms:W3CDTF">2025-11-04T00:16:34Z</dcterms:modified>
  <dc:identifier>DAGXznW0img</dc:identifier>
</cp:coreProperties>
</file>